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1"/>
  </p:notesMasterIdLst>
  <p:sldIdLst>
    <p:sldId id="334" r:id="rId2"/>
    <p:sldId id="335" r:id="rId3"/>
    <p:sldId id="336" r:id="rId4"/>
    <p:sldId id="337" r:id="rId5"/>
    <p:sldId id="338" r:id="rId6"/>
    <p:sldId id="339" r:id="rId7"/>
    <p:sldId id="340" r:id="rId8"/>
    <p:sldId id="346" r:id="rId9"/>
    <p:sldId id="341" r:id="rId10"/>
    <p:sldId id="342" r:id="rId11"/>
    <p:sldId id="343" r:id="rId12"/>
    <p:sldId id="347" r:id="rId13"/>
    <p:sldId id="348" r:id="rId14"/>
    <p:sldId id="349" r:id="rId15"/>
    <p:sldId id="350" r:id="rId16"/>
    <p:sldId id="352" r:id="rId17"/>
    <p:sldId id="351" r:id="rId18"/>
    <p:sldId id="353" r:id="rId19"/>
    <p:sldId id="354" r:id="rId20"/>
    <p:sldId id="355" r:id="rId21"/>
    <p:sldId id="356" r:id="rId22"/>
    <p:sldId id="357" r:id="rId23"/>
    <p:sldId id="358" r:id="rId24"/>
    <p:sldId id="359" r:id="rId25"/>
    <p:sldId id="360" r:id="rId26"/>
    <p:sldId id="361" r:id="rId27"/>
    <p:sldId id="362" r:id="rId28"/>
    <p:sldId id="344" r:id="rId29"/>
    <p:sldId id="345" r:id="rId30"/>
    <p:sldId id="364" r:id="rId31"/>
    <p:sldId id="363" r:id="rId32"/>
    <p:sldId id="365" r:id="rId33"/>
    <p:sldId id="366" r:id="rId34"/>
    <p:sldId id="367" r:id="rId35"/>
    <p:sldId id="368" r:id="rId36"/>
    <p:sldId id="369" r:id="rId37"/>
    <p:sldId id="370" r:id="rId38"/>
    <p:sldId id="371" r:id="rId39"/>
    <p:sldId id="372" r:id="rId4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F3FA"/>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334" autoAdjust="0"/>
    <p:restoredTop sz="88133" autoAdjust="0"/>
  </p:normalViewPr>
  <p:slideViewPr>
    <p:cSldViewPr snapToGrid="0" snapToObjects="1">
      <p:cViewPr varScale="1">
        <p:scale>
          <a:sx n="143" d="100"/>
          <a:sy n="143" d="100"/>
        </p:scale>
        <p:origin x="-752" y="-104"/>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notesMaster" Target="notesMasters/notesMaster1.xml"/><Relationship Id="rId42" Type="http://schemas.openxmlformats.org/officeDocument/2006/relationships/printerSettings" Target="printerSettings/printerSettings1.bin"/><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9E8F134-2A4F-AA45-9813-165F5BF2AEAC}" type="datetimeFigureOut">
              <a:rPr lang="en-US" smtClean="0"/>
              <a:t>6/4/17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319B6B0-11BB-4D46-A728-E59DD61CCC1A}" type="slidenum">
              <a:rPr lang="en-US" smtClean="0"/>
              <a:t>‹#›</a:t>
            </a:fld>
            <a:endParaRPr lang="en-US" dirty="0"/>
          </a:p>
        </p:txBody>
      </p:sp>
    </p:spTree>
    <p:extLst>
      <p:ext uri="{BB962C8B-B14F-4D97-AF65-F5344CB8AC3E}">
        <p14:creationId xmlns:p14="http://schemas.microsoft.com/office/powerpoint/2010/main" val="252119899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865869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 Id="rId3" Type="http://schemas.openxmlformats.org/officeDocument/2006/relationships/image" Target="../media/image2.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and Content copy 7">
    <p:spTree>
      <p:nvGrpSpPr>
        <p:cNvPr id="1" name=""/>
        <p:cNvGrpSpPr/>
        <p:nvPr/>
      </p:nvGrpSpPr>
      <p:grpSpPr>
        <a:xfrm>
          <a:off x="0" y="0"/>
          <a:ext cx="0" cy="0"/>
          <a:chOff x="0" y="0"/>
          <a:chExt cx="0" cy="0"/>
        </a:xfrm>
      </p:grpSpPr>
      <p:pic>
        <p:nvPicPr>
          <p:cNvPr id="10" name="cover-16.jpg"/>
          <p:cNvPicPr/>
          <p:nvPr/>
        </p:nvPicPr>
        <p:blipFill>
          <a:blip r:embed="rId2">
            <a:extLst/>
          </a:blip>
          <a:stretch>
            <a:fillRect/>
          </a:stretch>
        </p:blipFill>
        <p:spPr>
          <a:xfrm>
            <a:off x="0" y="0"/>
            <a:ext cx="9144000" cy="5143500"/>
          </a:xfrm>
          <a:prstGeom prst="rect">
            <a:avLst/>
          </a:prstGeom>
          <a:ln w="12700">
            <a:miter lim="400000"/>
          </a:ln>
        </p:spPr>
      </p:pic>
      <p:pic>
        <p:nvPicPr>
          <p:cNvPr id="11" name="Cover-CDS-Roadshow2.jpg"/>
          <p:cNvPicPr/>
          <p:nvPr/>
        </p:nvPicPr>
        <p:blipFill>
          <a:blip r:embed="rId3">
            <a:extLst/>
          </a:blip>
          <a:stretch>
            <a:fillRect/>
          </a:stretch>
        </p:blipFill>
        <p:spPr>
          <a:xfrm>
            <a:off x="0" y="0"/>
            <a:ext cx="9144000" cy="5143500"/>
          </a:xfrm>
          <a:prstGeom prst="rect">
            <a:avLst/>
          </a:prstGeom>
          <a:ln w="12700">
            <a:miter lim="400000"/>
          </a:ln>
        </p:spPr>
      </p:pic>
      <p:sp>
        <p:nvSpPr>
          <p:cNvPr id="2" name="TextBox 1"/>
          <p:cNvSpPr txBox="1"/>
          <p:nvPr userDrawn="1"/>
        </p:nvSpPr>
        <p:spPr>
          <a:xfrm>
            <a:off x="7834477" y="4758993"/>
            <a:ext cx="1309523" cy="369332"/>
          </a:xfrm>
          <a:prstGeom prst="rect">
            <a:avLst/>
          </a:prstGeom>
          <a:noFill/>
        </p:spPr>
        <p:txBody>
          <a:bodyPr wrap="none" rtlCol="0">
            <a:spAutoFit/>
          </a:bodyPr>
          <a:lstStyle/>
          <a:p>
            <a:r>
              <a:rPr lang="en-US" dirty="0" smtClean="0">
                <a:solidFill>
                  <a:srgbClr val="FFFFFF"/>
                </a:solidFill>
              </a:rPr>
              <a:t>@DTAIEB55</a:t>
            </a:r>
            <a:endParaRPr lang="en-US" dirty="0">
              <a:solidFill>
                <a:srgbClr val="FFFFFF"/>
              </a:solidFill>
            </a:endParaRPr>
          </a:p>
        </p:txBody>
      </p:sp>
    </p:spTree>
    <p:extLst>
      <p:ext uri="{BB962C8B-B14F-4D97-AF65-F5344CB8AC3E}">
        <p14:creationId xmlns:p14="http://schemas.microsoft.com/office/powerpoint/2010/main" val="17245931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8_Title and Content copy 1">
    <p:bg>
      <p:bgPr>
        <a:blipFill rotWithShape="1">
          <a:blip r:embed="rId2"/>
          <a:stretch>
            <a:fillRect/>
          </a:stretch>
        </a:blipFill>
        <a:effectLst/>
      </p:bgPr>
    </p:bg>
    <p:spTree>
      <p:nvGrpSpPr>
        <p:cNvPr id="1" name=""/>
        <p:cNvGrpSpPr/>
        <p:nvPr/>
      </p:nvGrpSpPr>
      <p:grpSpPr>
        <a:xfrm>
          <a:off x="0" y="0"/>
          <a:ext cx="0" cy="0"/>
          <a:chOff x="0" y="0"/>
          <a:chExt cx="0" cy="0"/>
        </a:xfrm>
      </p:grpSpPr>
      <p:sp>
        <p:nvSpPr>
          <p:cNvPr id="15" name="Shape 15"/>
          <p:cNvSpPr/>
          <p:nvPr/>
        </p:nvSpPr>
        <p:spPr>
          <a:xfrm>
            <a:off x="66228" y="5005093"/>
            <a:ext cx="2690657" cy="10772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marL="57150" marR="57150" defTabSz="1282700">
              <a:buClr>
                <a:srgbClr val="A9A9A9"/>
              </a:buClr>
              <a:buFont typeface="Arial"/>
              <a:defRPr sz="700" spc="-14">
                <a:solidFill>
                  <a:srgbClr val="6D7777"/>
                </a:solidFill>
                <a:uFill>
                  <a:solidFill>
                    <a:srgbClr val="7A7A7A"/>
                  </a:solidFill>
                </a:uFill>
              </a:defRPr>
            </a:lvl1pPr>
          </a:lstStyle>
          <a:p>
            <a:pPr lvl="0">
              <a:defRPr sz="1800" spc="0">
                <a:solidFill>
                  <a:srgbClr val="000000"/>
                </a:solidFill>
                <a:uFillTx/>
              </a:defRPr>
            </a:pPr>
            <a:r>
              <a:rPr sz="700" spc="-14" dirty="0">
                <a:solidFill>
                  <a:srgbClr val="6D7777"/>
                </a:solidFill>
                <a:uFill>
                  <a:solidFill>
                    <a:srgbClr val="7A7A7A"/>
                  </a:solidFill>
                </a:uFill>
              </a:rPr>
              <a:t>  ©</a:t>
            </a:r>
            <a:r>
              <a:rPr sz="700" spc="-14" dirty="0" smtClean="0">
                <a:solidFill>
                  <a:srgbClr val="6D7777"/>
                </a:solidFill>
                <a:uFill>
                  <a:solidFill>
                    <a:srgbClr val="7A7A7A"/>
                  </a:solidFill>
                </a:uFill>
              </a:rPr>
              <a:t>201</a:t>
            </a:r>
            <a:r>
              <a:rPr lang="en-US" sz="700" spc="-14" dirty="0" smtClean="0">
                <a:solidFill>
                  <a:srgbClr val="6D7777"/>
                </a:solidFill>
                <a:uFill>
                  <a:solidFill>
                    <a:srgbClr val="7A7A7A"/>
                  </a:solidFill>
                </a:uFill>
              </a:rPr>
              <a:t>7</a:t>
            </a:r>
            <a:r>
              <a:rPr sz="700" spc="-14" dirty="0" smtClean="0">
                <a:solidFill>
                  <a:srgbClr val="6D7777"/>
                </a:solidFill>
                <a:uFill>
                  <a:solidFill>
                    <a:srgbClr val="7A7A7A"/>
                  </a:solidFill>
                </a:uFill>
              </a:rPr>
              <a:t> </a:t>
            </a:r>
            <a:r>
              <a:rPr sz="700" spc="-14" dirty="0">
                <a:solidFill>
                  <a:srgbClr val="6D7777"/>
                </a:solidFill>
                <a:uFill>
                  <a:solidFill>
                    <a:srgbClr val="7A7A7A"/>
                  </a:solidFill>
                </a:uFill>
              </a:rPr>
              <a:t>IBM Corporation </a:t>
            </a:r>
          </a:p>
        </p:txBody>
      </p:sp>
      <p:sp>
        <p:nvSpPr>
          <p:cNvPr id="16" name="Shape 16"/>
          <p:cNvSpPr/>
          <p:nvPr/>
        </p:nvSpPr>
        <p:spPr>
          <a:xfrm>
            <a:off x="7908381" y="4963703"/>
            <a:ext cx="269863" cy="95251"/>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92500"/>
          </a:bodyPr>
          <a:lstStyle>
            <a:lvl1pPr>
              <a:defRPr sz="700">
                <a:solidFill>
                  <a:srgbClr val="6D7777"/>
                </a:solidFill>
              </a:defRPr>
            </a:lvl1pPr>
          </a:lstStyle>
          <a:p>
            <a:pPr lvl="0">
              <a:defRPr sz="1800">
                <a:solidFill>
                  <a:srgbClr val="000000"/>
                </a:solidFill>
              </a:defRPr>
            </a:pPr>
            <a:r>
              <a:rPr sz="700">
                <a:solidFill>
                  <a:srgbClr val="6D7777"/>
                </a:solidFill>
              </a:rPr>
              <a:t>￼</a:t>
            </a:r>
          </a:p>
        </p:txBody>
      </p:sp>
      <p:pic>
        <p:nvPicPr>
          <p:cNvPr id="17" name="IBM_8Bar.pdf"/>
          <p:cNvPicPr/>
          <p:nvPr/>
        </p:nvPicPr>
        <p:blipFill>
          <a:blip r:embed="rId3" cstate="screen">
            <a:extLst>
              <a:ext uri="{28A0092B-C50C-407E-A947-70E740481C1C}">
                <a14:useLocalDpi xmlns:a14="http://schemas.microsoft.com/office/drawing/2010/main"/>
              </a:ext>
            </a:extLst>
          </a:blip>
          <a:stretch>
            <a:fillRect/>
          </a:stretch>
        </p:blipFill>
        <p:spPr>
          <a:xfrm>
            <a:off x="187944" y="4859774"/>
            <a:ext cx="339154" cy="95251"/>
          </a:xfrm>
          <a:prstGeom prst="rect">
            <a:avLst/>
          </a:prstGeom>
          <a:ln w="12700">
            <a:miter lim="400000"/>
          </a:ln>
        </p:spPr>
      </p:pic>
      <p:sp>
        <p:nvSpPr>
          <p:cNvPr id="10" name="Shape 7"/>
          <p:cNvSpPr>
            <a:spLocks noGrp="1"/>
          </p:cNvSpPr>
          <p:nvPr>
            <p:ph type="title"/>
          </p:nvPr>
        </p:nvSpPr>
        <p:spPr>
          <a:xfrm>
            <a:off x="265113" y="262579"/>
            <a:ext cx="8545512" cy="547690"/>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a:bodyPr>
          <a:lstStyle>
            <a:lvl1pPr>
              <a:defRPr sz="3200" b="0">
                <a:solidFill>
                  <a:srgbClr val="A6A6A6"/>
                </a:solidFill>
                <a:latin typeface="Calibri (Headings)"/>
                <a:cs typeface="Calibri (Headings)"/>
              </a:defRPr>
            </a:lvl1pPr>
          </a:lstStyle>
          <a:p>
            <a:pPr lvl="0">
              <a:defRPr sz="1800"/>
            </a:pPr>
            <a:r>
              <a:rPr sz="2200" dirty="0"/>
              <a:t>Title Text</a:t>
            </a:r>
          </a:p>
        </p:txBody>
      </p:sp>
      <p:sp>
        <p:nvSpPr>
          <p:cNvPr id="6" name="TextBox 5"/>
          <p:cNvSpPr txBox="1"/>
          <p:nvPr userDrawn="1"/>
        </p:nvSpPr>
        <p:spPr>
          <a:xfrm>
            <a:off x="7834477" y="4758993"/>
            <a:ext cx="1309523" cy="369332"/>
          </a:xfrm>
          <a:prstGeom prst="rect">
            <a:avLst/>
          </a:prstGeom>
          <a:noFill/>
        </p:spPr>
        <p:txBody>
          <a:bodyPr wrap="none" rtlCol="0">
            <a:spAutoFit/>
          </a:bodyPr>
          <a:lstStyle/>
          <a:p>
            <a:r>
              <a:rPr lang="en-US" dirty="0" smtClean="0">
                <a:solidFill>
                  <a:schemeClr val="bg1">
                    <a:lumMod val="50000"/>
                  </a:schemeClr>
                </a:solidFill>
              </a:rPr>
              <a:t>@DTAIEB55</a:t>
            </a:r>
            <a:endParaRPr lang="en-US" dirty="0">
              <a:solidFill>
                <a:schemeClr val="bg1">
                  <a:lumMod val="50000"/>
                </a:schemeClr>
              </a:solidFill>
            </a:endParaRPr>
          </a:p>
        </p:txBody>
      </p:sp>
    </p:spTree>
    <p:extLst>
      <p:ext uri="{BB962C8B-B14F-4D97-AF65-F5344CB8AC3E}">
        <p14:creationId xmlns:p14="http://schemas.microsoft.com/office/powerpoint/2010/main" val="835019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1000D9D0-3012-534D-B3B8-093480A38729}" type="datetimeFigureOut">
              <a:rPr lang="en-US" smtClean="0"/>
              <a:t>6/4/17</a:t>
            </a:fld>
            <a:endParaRPr lang="en-US" dirty="0"/>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FC92E2B4-1DFC-504D-ACE9-337B2060FDFD}" type="slidenum">
              <a:rPr lang="en-US" smtClean="0"/>
              <a:t>‹#›</a:t>
            </a:fld>
            <a:endParaRPr lang="en-US" dirty="0"/>
          </a:p>
        </p:txBody>
      </p:sp>
    </p:spTree>
    <p:extLst>
      <p:ext uri="{BB962C8B-B14F-4D97-AF65-F5344CB8AC3E}">
        <p14:creationId xmlns:p14="http://schemas.microsoft.com/office/powerpoint/2010/main" val="3587493064"/>
      </p:ext>
    </p:extLst>
  </p:cSld>
  <p:clrMap bg1="lt1" tx1="dk1" bg2="lt2" tx2="dk2" accent1="accent1" accent2="accent2" accent3="accent3" accent4="accent4" accent5="accent5" accent6="accent6" hlink="hlink" folHlink="folHlink"/>
  <p:sldLayoutIdLst>
    <p:sldLayoutId id="2147483661" r:id="rId1"/>
    <p:sldLayoutId id="2147483678" r:id="rId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ibm.biz/wdp-pixiedust" TargetMode="Externa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datasf.org/opendata/"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hyperlink" Target="https://datascience.ibm.com/" TargetMode="External"/><Relationship Id="rId4" Type="http://schemas.openxmlformats.org/officeDocument/2006/relationships/hyperlink" Target="http://ibm.biz/wdp-pixiedust" TargetMode="External"/><Relationship Id="rId5" Type="http://schemas.openxmlformats.org/officeDocument/2006/relationships/hyperlink" Target="https://datasf.org/opendata/" TargetMode="External"/><Relationship Id="rId6" Type="http://schemas.openxmlformats.org/officeDocument/2006/relationships/hyperlink" Target="https://www.mapbox.com/mapbox-gl-js/style-spec" TargetMode="External"/><Relationship Id="rId1" Type="http://schemas.openxmlformats.org/officeDocument/2006/relationships/slideLayout" Target="../slideLayouts/slideLayout2.xml"/><Relationship Id="rId2" Type="http://schemas.openxmlformats.org/officeDocument/2006/relationships/hyperlink" Target="https://jupyter.org"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mapbox.com/help/create-api-access-token/"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bm-cds-labs.github.io/pixiedust/pixieapps.html"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ibm.biz/PixieDustBootcampSFNotebook"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datasf.org/opendata"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ibm.biz/PixieDustBootcampSFNotebook" TargetMode="External"/><Relationship Id="rId3" Type="http://schemas.openxmlformats.org/officeDocument/2006/relationships/image" Target="../media/image1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datasf.org/opendata/"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atascience.ibm.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atascience.ibm.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ibm.biz/PixieDustBootcampDownload" TargetMode="Externa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Shape 26"/>
          <p:cNvSpPr/>
          <p:nvPr/>
        </p:nvSpPr>
        <p:spPr>
          <a:xfrm>
            <a:off x="1261522" y="1526040"/>
            <a:ext cx="5629986" cy="1569660"/>
          </a:xfrm>
          <a:prstGeom prst="rect">
            <a:avLst/>
          </a:prstGeom>
          <a:ln w="12700">
            <a:miter lim="400000"/>
          </a:ln>
          <a:extLst>
            <a:ext uri="{C572A759-6A51-4108-AA02-DFA0A04FC94B}">
              <ma14:wrappingTextBoxFlag xmlns:ma14="http://schemas.microsoft.com/office/mac/drawingml/2011/main" val="1"/>
            </a:ext>
          </a:extLst>
        </p:spPr>
        <p:txBody>
          <a:bodyPr wrap="square" lIns="0" tIns="0" rIns="0" bIns="0">
            <a:spAutoFit/>
          </a:bodyPr>
          <a:lstStyle>
            <a:lvl1pPr>
              <a:defRPr sz="2200" spc="44">
                <a:solidFill>
                  <a:srgbClr val="CEE8F9"/>
                </a:solidFill>
              </a:defRPr>
            </a:lvl1pPr>
          </a:lstStyle>
          <a:p>
            <a:r>
              <a:rPr lang="en-US" sz="2400" dirty="0"/>
              <a:t>Data Science Bootcamp at Spark Summit</a:t>
            </a:r>
          </a:p>
          <a:p>
            <a:r>
              <a:rPr lang="en-US" sz="2400" dirty="0"/>
              <a:t>Analyze Data and Build a Dashboard with </a:t>
            </a:r>
            <a:r>
              <a:rPr lang="en-US" sz="2400" dirty="0" smtClean="0"/>
              <a:t>PixieDust</a:t>
            </a:r>
          </a:p>
          <a:p>
            <a:endParaRPr lang="en-US" sz="1600" kern="0" dirty="0" smtClean="0">
              <a:latin typeface="Arial"/>
              <a:ea typeface="Arial"/>
              <a:cs typeface="Arial"/>
              <a:sym typeface="Arial"/>
            </a:endParaRPr>
          </a:p>
          <a:p>
            <a:pPr>
              <a:defRPr sz="1800" spc="0">
                <a:solidFill>
                  <a:srgbClr val="000000"/>
                </a:solidFill>
              </a:defRPr>
            </a:pPr>
            <a:r>
              <a:rPr lang="en-US" sz="1400" kern="0" dirty="0" smtClean="0">
                <a:latin typeface="Calibri"/>
                <a:ea typeface="Arial"/>
                <a:cs typeface="Calibri"/>
                <a:sym typeface="Arial"/>
              </a:rPr>
              <a:t>San Francisco, June 2017</a:t>
            </a:r>
            <a:endParaRPr sz="1400" kern="0" dirty="0">
              <a:latin typeface="Calibri"/>
              <a:ea typeface="Arial"/>
              <a:cs typeface="Calibri"/>
              <a:sym typeface="Arial"/>
            </a:endParaRPr>
          </a:p>
        </p:txBody>
      </p:sp>
      <p:pic>
        <p:nvPicPr>
          <p:cNvPr id="27" name="IBM_8Bar-White.png"/>
          <p:cNvPicPr/>
          <p:nvPr/>
        </p:nvPicPr>
        <p:blipFill>
          <a:blip r:embed="rId3" cstate="screen">
            <a:extLst>
              <a:ext uri="{28A0092B-C50C-407E-A947-70E740481C1C}">
                <a14:useLocalDpi xmlns:a14="http://schemas.microsoft.com/office/drawing/2010/main"/>
              </a:ext>
            </a:extLst>
          </a:blip>
          <a:stretch>
            <a:fillRect/>
          </a:stretch>
        </p:blipFill>
        <p:spPr>
          <a:xfrm>
            <a:off x="668132" y="475916"/>
            <a:ext cx="802416" cy="451359"/>
          </a:xfrm>
          <a:prstGeom prst="rect">
            <a:avLst/>
          </a:prstGeom>
          <a:ln w="12700">
            <a:miter lim="400000"/>
          </a:ln>
        </p:spPr>
      </p:pic>
      <p:sp>
        <p:nvSpPr>
          <p:cNvPr id="7" name="va barbosa | va@us.ibm.com"/>
          <p:cNvSpPr/>
          <p:nvPr/>
        </p:nvSpPr>
        <p:spPr>
          <a:xfrm>
            <a:off x="2561044" y="7737959"/>
            <a:ext cx="7222584" cy="635000"/>
          </a:xfrm>
          <a:prstGeom prst="rect">
            <a:avLst/>
          </a:prstGeom>
          <a:ln w="12700">
            <a:miter lim="400000"/>
          </a:ln>
          <a:extLst>
            <a:ext uri="{C572A759-6A51-4108-AA02-DFA0A04FC94B}">
              <ma14:wrappingTextBoxFlag xmlns:ma14="http://schemas.microsoft.com/office/mac/drawingml/2011/main" val="1"/>
            </a:ext>
          </a:extLst>
        </p:spPr>
        <p:txBody>
          <a:bodyPr lIns="50799" tIns="50799" rIns="50799" bIns="50799"/>
          <a:lstStyle/>
          <a:p>
            <a:pPr>
              <a:lnSpc>
                <a:spcPct val="100000"/>
              </a:lnSpc>
              <a:spcBef>
                <a:spcPts val="0"/>
              </a:spcBef>
              <a:defRPr sz="3400">
                <a:solidFill>
                  <a:srgbClr val="6D7777"/>
                </a:solidFill>
              </a:defRPr>
            </a:pPr>
            <a:r>
              <a:rPr lang="en-US" b="1" dirty="0" smtClean="0"/>
              <a:t>David Taieb</a:t>
            </a:r>
            <a:endParaRPr dirty="0"/>
          </a:p>
        </p:txBody>
      </p:sp>
      <p:sp>
        <p:nvSpPr>
          <p:cNvPr id="8" name="Developer Advocacy…"/>
          <p:cNvSpPr/>
          <p:nvPr/>
        </p:nvSpPr>
        <p:spPr>
          <a:xfrm>
            <a:off x="2549116" y="8297179"/>
            <a:ext cx="6429229" cy="2217813"/>
          </a:xfrm>
          <a:prstGeom prst="rect">
            <a:avLst/>
          </a:prstGeom>
          <a:ln w="12700">
            <a:miter lim="400000"/>
          </a:ln>
          <a:extLst>
            <a:ext uri="{C572A759-6A51-4108-AA02-DFA0A04FC94B}">
              <ma14:wrappingTextBoxFlag xmlns:ma14="http://schemas.microsoft.com/office/mac/drawingml/2011/main" val="1"/>
            </a:ext>
          </a:extLst>
        </p:spPr>
        <p:txBody>
          <a:bodyPr lIns="50799" tIns="50799" rIns="50799" bIns="50799"/>
          <a:lstStyle/>
          <a:p>
            <a:pPr>
              <a:lnSpc>
                <a:spcPct val="100000"/>
              </a:lnSpc>
              <a:spcBef>
                <a:spcPts val="600"/>
              </a:spcBef>
              <a:defRPr sz="2800">
                <a:solidFill>
                  <a:srgbClr val="6D7777"/>
                </a:solidFill>
              </a:defRPr>
            </a:pPr>
            <a:r>
              <a:rPr lang="en-US" dirty="0" smtClean="0"/>
              <a:t>Distinguished Engineer</a:t>
            </a:r>
          </a:p>
          <a:p>
            <a:pPr>
              <a:lnSpc>
                <a:spcPct val="100000"/>
              </a:lnSpc>
              <a:spcBef>
                <a:spcPts val="600"/>
              </a:spcBef>
              <a:defRPr sz="2800">
                <a:solidFill>
                  <a:srgbClr val="6D7777"/>
                </a:solidFill>
              </a:defRPr>
            </a:pPr>
            <a:r>
              <a:rPr dirty="0" smtClean="0"/>
              <a:t>Developer </a:t>
            </a:r>
            <a:r>
              <a:rPr dirty="0"/>
              <a:t>Advocacy</a:t>
            </a:r>
          </a:p>
          <a:p>
            <a:pPr>
              <a:lnSpc>
                <a:spcPct val="100000"/>
              </a:lnSpc>
              <a:spcBef>
                <a:spcPts val="600"/>
              </a:spcBef>
              <a:defRPr sz="2800">
                <a:solidFill>
                  <a:srgbClr val="6D7777"/>
                </a:solidFill>
              </a:defRPr>
            </a:pPr>
            <a:r>
              <a:rPr dirty="0"/>
              <a:t>IBM Watson Data </a:t>
            </a:r>
            <a:r>
              <a:rPr dirty="0" smtClean="0"/>
              <a:t>Platform</a:t>
            </a:r>
            <a:endParaRPr lang="en-US" dirty="0" smtClean="0"/>
          </a:p>
          <a:p>
            <a:pPr>
              <a:lnSpc>
                <a:spcPct val="100000"/>
              </a:lnSpc>
              <a:spcBef>
                <a:spcPts val="600"/>
              </a:spcBef>
              <a:defRPr sz="2800">
                <a:solidFill>
                  <a:srgbClr val="6D7777"/>
                </a:solidFill>
              </a:defRPr>
            </a:pPr>
            <a:r>
              <a:rPr lang="en-US" dirty="0" smtClean="0"/>
              <a:t>@DTAIEB55</a:t>
            </a:r>
            <a:endParaRPr dirty="0"/>
          </a:p>
        </p:txBody>
      </p:sp>
      <p:sp>
        <p:nvSpPr>
          <p:cNvPr id="9" name="va barbosa | va@us.ibm.com"/>
          <p:cNvSpPr/>
          <p:nvPr/>
        </p:nvSpPr>
        <p:spPr>
          <a:xfrm>
            <a:off x="20270" y="3424727"/>
            <a:ext cx="2399655" cy="439944"/>
          </a:xfrm>
          <a:prstGeom prst="rect">
            <a:avLst/>
          </a:prstGeom>
          <a:ln w="12700">
            <a:miter lim="400000"/>
          </a:ln>
          <a:extLst>
            <a:ext uri="{C572A759-6A51-4108-AA02-DFA0A04FC94B}">
              <ma14:wrappingTextBoxFlag xmlns:ma14="http://schemas.microsoft.com/office/mac/drawingml/2011/main" val="1"/>
            </a:ext>
          </a:extLst>
        </p:spPr>
        <p:txBody>
          <a:bodyPr lIns="50799" tIns="50799" rIns="50799" bIns="50799"/>
          <a:lstStyle>
            <a:defPPr marL="0" marR="0" indent="0" algn="l" defTabSz="914377" rtl="0" fontAlgn="auto" latinLnBrk="1"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defRPr>
            </a:defPPr>
            <a:lvl1pPr marL="0" marR="0" indent="0"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1pPr>
            <a:lvl2pPr marL="0" marR="0" indent="228594"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2pPr>
            <a:lvl3pPr marL="0" marR="0" indent="457189"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3pPr>
            <a:lvl4pPr marL="0" marR="0" indent="685783"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4pPr>
            <a:lvl5pPr marL="0" marR="0" indent="914377"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5pPr>
            <a:lvl6pPr marL="0" marR="0" indent="1142971"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6pPr>
            <a:lvl7pPr marL="0" marR="0" indent="1371566"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7pPr>
            <a:lvl8pPr marL="0" marR="0" indent="1600160"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8pPr>
            <a:lvl9pPr marL="0" marR="0" indent="1828754"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9pPr>
          </a:lstStyle>
          <a:p>
            <a:pPr>
              <a:lnSpc>
                <a:spcPct val="100000"/>
              </a:lnSpc>
              <a:spcBef>
                <a:spcPts val="0"/>
              </a:spcBef>
              <a:defRPr sz="3400">
                <a:solidFill>
                  <a:srgbClr val="6D7777"/>
                </a:solidFill>
              </a:defRPr>
            </a:pPr>
            <a:r>
              <a:rPr lang="en-US" sz="2000" b="1" dirty="0" smtClean="0">
                <a:solidFill>
                  <a:schemeClr val="bg1"/>
                </a:solidFill>
              </a:rPr>
              <a:t>David Taieb</a:t>
            </a:r>
            <a:endParaRPr sz="2000" dirty="0">
              <a:solidFill>
                <a:schemeClr val="bg1"/>
              </a:solidFill>
            </a:endParaRPr>
          </a:p>
        </p:txBody>
      </p:sp>
      <p:sp>
        <p:nvSpPr>
          <p:cNvPr id="10" name="Developer Advocacy…"/>
          <p:cNvSpPr/>
          <p:nvPr/>
        </p:nvSpPr>
        <p:spPr>
          <a:xfrm>
            <a:off x="0" y="3774882"/>
            <a:ext cx="2411583" cy="1355792"/>
          </a:xfrm>
          <a:prstGeom prst="rect">
            <a:avLst/>
          </a:prstGeom>
          <a:ln w="12700">
            <a:miter lim="400000"/>
          </a:ln>
          <a:extLst>
            <a:ext uri="{C572A759-6A51-4108-AA02-DFA0A04FC94B}">
              <ma14:wrappingTextBoxFlag xmlns:ma14="http://schemas.microsoft.com/office/mac/drawingml/2011/main" val="1"/>
            </a:ext>
          </a:extLst>
        </p:spPr>
        <p:txBody>
          <a:bodyPr lIns="50799" tIns="50799" rIns="50799" bIns="50799"/>
          <a:lstStyle>
            <a:defPPr marL="0" marR="0" indent="0" algn="l" defTabSz="914377" rtl="0" fontAlgn="auto" latinLnBrk="1" hangingPunct="0">
              <a:lnSpc>
                <a:spcPct val="100000"/>
              </a:lnSpc>
              <a:spcBef>
                <a:spcPts val="0"/>
              </a:spcBef>
              <a:spcAft>
                <a:spcPts val="0"/>
              </a:spcAft>
              <a:buClrTx/>
              <a:buSzTx/>
              <a:buFontTx/>
              <a:buNone/>
              <a:tabLst/>
              <a:defRPr kumimoji="0" sz="1900" b="0" i="0" u="none" strike="noStrike" cap="none" spc="0" normalizeH="0" baseline="0">
                <a:ln>
                  <a:noFill/>
                </a:ln>
                <a:solidFill>
                  <a:srgbClr val="000000"/>
                </a:solidFill>
                <a:effectLst/>
                <a:uFillTx/>
              </a:defRPr>
            </a:defPPr>
            <a:lvl1pPr marL="0" marR="0" indent="0"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1pPr>
            <a:lvl2pPr marL="0" marR="0" indent="228594"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2pPr>
            <a:lvl3pPr marL="0" marR="0" indent="457189"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3pPr>
            <a:lvl4pPr marL="0" marR="0" indent="685783"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4pPr>
            <a:lvl5pPr marL="0" marR="0" indent="914377"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5pPr>
            <a:lvl6pPr marL="0" marR="0" indent="1142971"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6pPr>
            <a:lvl7pPr marL="0" marR="0" indent="1371566"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7pPr>
            <a:lvl8pPr marL="0" marR="0" indent="1600160"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8pPr>
            <a:lvl9pPr marL="0" marR="0" indent="1828754" algn="l" defTabSz="825481" rtl="0" fontAlgn="auto" latinLnBrk="0" hangingPunct="0">
              <a:lnSpc>
                <a:spcPts val="6301"/>
              </a:lnSpc>
              <a:spcBef>
                <a:spcPts val="5901"/>
              </a:spcBef>
              <a:spcAft>
                <a:spcPts val="0"/>
              </a:spcAft>
              <a:buClrTx/>
              <a:buSzTx/>
              <a:buFontTx/>
              <a:buNone/>
              <a:tabLst/>
              <a:defRPr kumimoji="0" sz="4300" b="0" i="0" u="none" strike="noStrike" cap="none" spc="0" normalizeH="0" baseline="0">
                <a:ln>
                  <a:noFill/>
                </a:ln>
                <a:solidFill>
                  <a:srgbClr val="244A61"/>
                </a:solidFill>
                <a:effectLst/>
                <a:uFillTx/>
                <a:latin typeface="+mn-lt"/>
                <a:ea typeface="+mn-ea"/>
                <a:cs typeface="+mn-cs"/>
                <a:sym typeface="Helvetica"/>
              </a:defRPr>
            </a:lvl9pPr>
          </a:lstStyle>
          <a:p>
            <a:pPr>
              <a:lnSpc>
                <a:spcPct val="100000"/>
              </a:lnSpc>
              <a:spcBef>
                <a:spcPts val="600"/>
              </a:spcBef>
              <a:defRPr sz="2800">
                <a:solidFill>
                  <a:srgbClr val="6D7777"/>
                </a:solidFill>
              </a:defRPr>
            </a:pPr>
            <a:r>
              <a:rPr lang="en-US" sz="1600" dirty="0" smtClean="0">
                <a:solidFill>
                  <a:schemeClr val="bg1"/>
                </a:solidFill>
              </a:rPr>
              <a:t>Distinguished Engineer</a:t>
            </a:r>
          </a:p>
          <a:p>
            <a:pPr>
              <a:lnSpc>
                <a:spcPct val="100000"/>
              </a:lnSpc>
              <a:spcBef>
                <a:spcPts val="600"/>
              </a:spcBef>
              <a:defRPr sz="2800">
                <a:solidFill>
                  <a:srgbClr val="6D7777"/>
                </a:solidFill>
              </a:defRPr>
            </a:pPr>
            <a:r>
              <a:rPr sz="1600" dirty="0" smtClean="0">
                <a:solidFill>
                  <a:schemeClr val="bg1"/>
                </a:solidFill>
              </a:rPr>
              <a:t>Developer </a:t>
            </a:r>
            <a:r>
              <a:rPr sz="1600" dirty="0">
                <a:solidFill>
                  <a:schemeClr val="bg1"/>
                </a:solidFill>
              </a:rPr>
              <a:t>Advocacy</a:t>
            </a:r>
          </a:p>
          <a:p>
            <a:pPr>
              <a:lnSpc>
                <a:spcPct val="100000"/>
              </a:lnSpc>
              <a:spcBef>
                <a:spcPts val="600"/>
              </a:spcBef>
              <a:defRPr sz="2800">
                <a:solidFill>
                  <a:srgbClr val="6D7777"/>
                </a:solidFill>
              </a:defRPr>
            </a:pPr>
            <a:r>
              <a:rPr sz="1600" dirty="0">
                <a:solidFill>
                  <a:schemeClr val="bg1"/>
                </a:solidFill>
              </a:rPr>
              <a:t>IBM Watson Data </a:t>
            </a:r>
            <a:r>
              <a:rPr sz="1600" dirty="0" smtClean="0">
                <a:solidFill>
                  <a:schemeClr val="bg1"/>
                </a:solidFill>
              </a:rPr>
              <a:t>Platform</a:t>
            </a:r>
            <a:endParaRPr lang="en-US" sz="1600" dirty="0" smtClean="0">
              <a:solidFill>
                <a:schemeClr val="bg1"/>
              </a:solidFill>
            </a:endParaRPr>
          </a:p>
          <a:p>
            <a:pPr>
              <a:lnSpc>
                <a:spcPct val="100000"/>
              </a:lnSpc>
              <a:spcBef>
                <a:spcPts val="600"/>
              </a:spcBef>
              <a:defRPr sz="2800">
                <a:solidFill>
                  <a:srgbClr val="6D7777"/>
                </a:solidFill>
              </a:defRPr>
            </a:pPr>
            <a:r>
              <a:rPr lang="en-US" sz="1600" dirty="0" smtClean="0">
                <a:solidFill>
                  <a:schemeClr val="bg1"/>
                </a:solidFill>
              </a:rPr>
              <a:t>@DTAIEB55</a:t>
            </a:r>
            <a:endParaRPr sz="1600" dirty="0">
              <a:solidFill>
                <a:schemeClr val="bg1"/>
              </a:solidFill>
            </a:endParaRPr>
          </a:p>
        </p:txBody>
      </p:sp>
    </p:spTree>
    <p:extLst>
      <p:ext uri="{BB962C8B-B14F-4D97-AF65-F5344CB8AC3E}">
        <p14:creationId xmlns:p14="http://schemas.microsoft.com/office/powerpoint/2010/main" val="307268345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677343" y="1164013"/>
            <a:ext cx="7662321" cy="3674456"/>
          </a:xfrm>
          <a:prstGeom prst="rect">
            <a:avLst/>
          </a:prstGeom>
        </p:spPr>
      </p:pic>
      <p:sp>
        <p:nvSpPr>
          <p:cNvPr id="3" name="Title 2"/>
          <p:cNvSpPr>
            <a:spLocks noGrp="1"/>
          </p:cNvSpPr>
          <p:nvPr>
            <p:ph type="title"/>
          </p:nvPr>
        </p:nvSpPr>
        <p:spPr/>
        <p:txBody>
          <a:bodyPr/>
          <a:lstStyle/>
          <a:p>
            <a:r>
              <a:rPr lang="en-US" dirty="0" smtClean="0"/>
              <a:t>Edit Mode</a:t>
            </a:r>
            <a:endParaRPr lang="en-US" dirty="0"/>
          </a:p>
        </p:txBody>
      </p:sp>
    </p:spTree>
    <p:extLst>
      <p:ext uri="{BB962C8B-B14F-4D97-AF65-F5344CB8AC3E}">
        <p14:creationId xmlns:p14="http://schemas.microsoft.com/office/powerpoint/2010/main" val="40402406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PixieDust</a:t>
            </a:r>
            <a:endParaRPr lang="en-US" dirty="0"/>
          </a:p>
        </p:txBody>
      </p:sp>
      <p:sp>
        <p:nvSpPr>
          <p:cNvPr id="4" name="TextBox 3"/>
          <p:cNvSpPr txBox="1"/>
          <p:nvPr/>
        </p:nvSpPr>
        <p:spPr>
          <a:xfrm>
            <a:off x="552938" y="958939"/>
            <a:ext cx="8257687" cy="1166278"/>
          </a:xfrm>
          <a:prstGeom prst="rect">
            <a:avLst/>
          </a:prstGeom>
          <a:noFill/>
        </p:spPr>
        <p:txBody>
          <a:bodyPr wrap="square" rtlCol="0">
            <a:normAutofit lnSpcReduction="10000"/>
          </a:bodyPr>
          <a:lstStyle/>
          <a:p>
            <a:r>
              <a:rPr lang="en-US" dirty="0" smtClean="0">
                <a:solidFill>
                  <a:srgbClr val="E46C0A"/>
                </a:solidFill>
              </a:rPr>
              <a:t>You can find detailed info on PixieDust here</a:t>
            </a:r>
            <a:r>
              <a:rPr lang="en-US" dirty="0">
                <a:solidFill>
                  <a:srgbClr val="E46C0A"/>
                </a:solidFill>
              </a:rPr>
              <a:t>: </a:t>
            </a:r>
            <a:r>
              <a:rPr lang="en-US" dirty="0">
                <a:solidFill>
                  <a:srgbClr val="E46C0A"/>
                </a:solidFill>
                <a:hlinkClick r:id="rId2"/>
              </a:rPr>
              <a:t>http://ibm.biz/wdp-</a:t>
            </a:r>
            <a:r>
              <a:rPr lang="en-US" dirty="0" smtClean="0">
                <a:solidFill>
                  <a:srgbClr val="E46C0A"/>
                </a:solidFill>
                <a:hlinkClick r:id="rId2"/>
              </a:rPr>
              <a:t>pixiedust</a:t>
            </a:r>
            <a:endParaRPr lang="en-US" dirty="0" smtClean="0">
              <a:solidFill>
                <a:srgbClr val="E46C0A"/>
              </a:solidFill>
            </a:endParaRPr>
          </a:p>
          <a:p>
            <a:endParaRPr lang="en-US" dirty="0" smtClean="0"/>
          </a:p>
          <a:p>
            <a:r>
              <a:rPr lang="en-US" dirty="0" smtClean="0"/>
              <a:t>In this section, we’ll show how to use the PixieDust Open Source Python library within a Notebook to: </a:t>
            </a:r>
          </a:p>
          <a:p>
            <a:endParaRPr lang="en-US" dirty="0"/>
          </a:p>
        </p:txBody>
      </p:sp>
      <p:pic>
        <p:nvPicPr>
          <p:cNvPr id="7" name="Picture 6"/>
          <p:cNvPicPr>
            <a:picLocks noChangeAspect="1"/>
          </p:cNvPicPr>
          <p:nvPr/>
        </p:nvPicPr>
        <p:blipFill>
          <a:blip r:embed="rId3"/>
          <a:stretch>
            <a:fillRect/>
          </a:stretch>
        </p:blipFill>
        <p:spPr>
          <a:xfrm>
            <a:off x="155513" y="2318357"/>
            <a:ext cx="8810625" cy="2369391"/>
          </a:xfrm>
          <a:prstGeom prst="rect">
            <a:avLst/>
          </a:prstGeom>
        </p:spPr>
      </p:pic>
    </p:spTree>
    <p:extLst>
      <p:ext uri="{BB962C8B-B14F-4D97-AF65-F5344CB8AC3E}">
        <p14:creationId xmlns:p14="http://schemas.microsoft.com/office/powerpoint/2010/main" val="35032435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Make sure PixieDust is at the latest version</a:t>
            </a:r>
            <a:endParaRPr lang="en-US" dirty="0"/>
          </a:p>
        </p:txBody>
      </p:sp>
      <p:sp>
        <p:nvSpPr>
          <p:cNvPr id="3" name="Rectangle 2"/>
          <p:cNvSpPr/>
          <p:nvPr/>
        </p:nvSpPr>
        <p:spPr>
          <a:xfrm>
            <a:off x="397423" y="1226750"/>
            <a:ext cx="8475507" cy="3578065"/>
          </a:xfrm>
          <a:prstGeom prst="rect">
            <a:avLst/>
          </a:prstGeom>
        </p:spPr>
        <p:txBody>
          <a:bodyPr wrap="square">
            <a:normAutofit/>
          </a:bodyPr>
          <a:lstStyle/>
          <a:p>
            <a:pPr marL="285750" indent="-285750">
              <a:buFont typeface="Arial"/>
              <a:buChar char="•"/>
            </a:pPr>
            <a:r>
              <a:rPr lang="en-US" dirty="0"/>
              <a:t>DSX already comes with the PixieDust library installed, but it is always a good idea to make sure you have the latest </a:t>
            </a:r>
            <a:r>
              <a:rPr lang="en-US" dirty="0" smtClean="0"/>
              <a:t>version</a:t>
            </a:r>
          </a:p>
          <a:p>
            <a:pPr marL="285750" indent="-285750">
              <a:buFont typeface="Arial"/>
              <a:buChar char="•"/>
            </a:pPr>
            <a:r>
              <a:rPr lang="en-US" dirty="0" smtClean="0"/>
              <a:t>In </a:t>
            </a:r>
            <a:r>
              <a:rPr lang="en-US" dirty="0"/>
              <a:t>the first cell of the notebook enter</a:t>
            </a:r>
            <a:r>
              <a:rPr lang="en-US" dirty="0" smtClean="0"/>
              <a:t>: </a:t>
            </a:r>
            <a:r>
              <a:rPr lang="en-US" sz="1600" dirty="0" smtClean="0">
                <a:solidFill>
                  <a:srgbClr val="E46C0A"/>
                </a:solidFill>
                <a:latin typeface="Courier"/>
                <a:cs typeface="Courier"/>
              </a:rPr>
              <a:t>!</a:t>
            </a:r>
            <a:r>
              <a:rPr lang="en-US" sz="1600" dirty="0">
                <a:solidFill>
                  <a:srgbClr val="E46C0A"/>
                </a:solidFill>
                <a:latin typeface="Courier"/>
                <a:cs typeface="Courier"/>
              </a:rPr>
              <a:t>pip install --upgrade </a:t>
            </a:r>
            <a:r>
              <a:rPr lang="en-US" sz="1600" dirty="0" smtClean="0">
                <a:solidFill>
                  <a:srgbClr val="E46C0A"/>
                </a:solidFill>
                <a:latin typeface="Courier"/>
                <a:cs typeface="Courier"/>
              </a:rPr>
              <a:t>pixiedust</a:t>
            </a:r>
            <a:endParaRPr lang="en-US" dirty="0" smtClean="0">
              <a:solidFill>
                <a:srgbClr val="E46C0A"/>
              </a:solidFill>
              <a:latin typeface="Courier"/>
              <a:cs typeface="Courier"/>
            </a:endParaRPr>
          </a:p>
          <a:p>
            <a:pPr marL="285750" indent="-285750">
              <a:buFont typeface="Arial"/>
              <a:buChar char="•"/>
            </a:pPr>
            <a:r>
              <a:rPr lang="en-US" dirty="0" smtClean="0"/>
              <a:t>Click </a:t>
            </a:r>
            <a:r>
              <a:rPr lang="en-US" dirty="0"/>
              <a:t>on the Run Cell (▸) </a:t>
            </a:r>
            <a:r>
              <a:rPr lang="en-US" dirty="0" smtClean="0"/>
              <a:t>button</a:t>
            </a:r>
          </a:p>
          <a:p>
            <a:pPr marL="285750" indent="-285750">
              <a:buFont typeface="Arial"/>
              <a:buChar char="•"/>
            </a:pPr>
            <a:r>
              <a:rPr lang="en-US" dirty="0" smtClean="0"/>
              <a:t>After </a:t>
            </a:r>
            <a:r>
              <a:rPr lang="en-US" dirty="0"/>
              <a:t>the cell completes, if instructed to restart the kernel, from the notebook toolbar menu</a:t>
            </a:r>
            <a:r>
              <a:rPr lang="en-US" dirty="0" smtClean="0"/>
              <a:t>:</a:t>
            </a:r>
          </a:p>
          <a:p>
            <a:pPr marL="742950" lvl="1" indent="-285750">
              <a:buFont typeface="Arial"/>
              <a:buChar char="•"/>
            </a:pPr>
            <a:r>
              <a:rPr lang="en-US" dirty="0" smtClean="0"/>
              <a:t>Go </a:t>
            </a:r>
            <a:r>
              <a:rPr lang="en-US" dirty="0"/>
              <a:t>to &gt; Kernel &gt; </a:t>
            </a:r>
            <a:r>
              <a:rPr lang="en-US" dirty="0" smtClean="0"/>
              <a:t>Restart</a:t>
            </a:r>
          </a:p>
          <a:p>
            <a:pPr marL="742950" lvl="1" indent="-285750">
              <a:buFont typeface="Arial"/>
              <a:buChar char="•"/>
            </a:pPr>
            <a:r>
              <a:rPr lang="en-US" dirty="0" smtClean="0"/>
              <a:t>Click </a:t>
            </a:r>
            <a:r>
              <a:rPr lang="en-US" dirty="0"/>
              <a:t>Restart in the confirmation </a:t>
            </a:r>
            <a:r>
              <a:rPr lang="en-US" dirty="0" smtClean="0"/>
              <a:t>dialog</a:t>
            </a:r>
          </a:p>
          <a:p>
            <a:pPr lvl="1"/>
            <a:endParaRPr lang="en-US" dirty="0"/>
          </a:p>
          <a:p>
            <a:r>
              <a:rPr lang="en-US" dirty="0">
                <a:solidFill>
                  <a:schemeClr val="bg1">
                    <a:lumMod val="50000"/>
                  </a:schemeClr>
                </a:solidFill>
              </a:rPr>
              <a:t>Note: The status of the kernel briefly flashes near the upper right corner, alerting when it is Not Connected, Restarting, Ready, etc.</a:t>
            </a:r>
          </a:p>
        </p:txBody>
      </p:sp>
    </p:spTree>
    <p:extLst>
      <p:ext uri="{BB962C8B-B14F-4D97-AF65-F5344CB8AC3E}">
        <p14:creationId xmlns:p14="http://schemas.microsoft.com/office/powerpoint/2010/main" val="24817853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 PixieDust</a:t>
            </a:r>
            <a:endParaRPr lang="en-US" dirty="0"/>
          </a:p>
        </p:txBody>
      </p:sp>
      <p:sp>
        <p:nvSpPr>
          <p:cNvPr id="3" name="Rectangle 2"/>
          <p:cNvSpPr/>
          <p:nvPr/>
        </p:nvSpPr>
        <p:spPr>
          <a:xfrm>
            <a:off x="639333" y="1684030"/>
            <a:ext cx="8285436" cy="2151727"/>
          </a:xfrm>
          <a:prstGeom prst="rect">
            <a:avLst/>
          </a:prstGeom>
        </p:spPr>
        <p:txBody>
          <a:bodyPr>
            <a:normAutofit/>
          </a:bodyPr>
          <a:lstStyle/>
          <a:p>
            <a:pPr marL="285750" indent="-285750">
              <a:buFont typeface="Arial"/>
              <a:buChar char="•"/>
            </a:pPr>
            <a:r>
              <a:rPr lang="en-US" dirty="0"/>
              <a:t>Before, you can use the PixieDust library it must be imported into the </a:t>
            </a:r>
            <a:r>
              <a:rPr lang="en-US" dirty="0" smtClean="0"/>
              <a:t>notebook</a:t>
            </a:r>
          </a:p>
          <a:p>
            <a:pPr marL="285750" indent="-285750">
              <a:buFont typeface="Arial"/>
              <a:buChar char="•"/>
            </a:pPr>
            <a:r>
              <a:rPr lang="en-US" dirty="0" smtClean="0"/>
              <a:t>In </a:t>
            </a:r>
            <a:r>
              <a:rPr lang="en-US" dirty="0"/>
              <a:t>the next cell </a:t>
            </a:r>
            <a:r>
              <a:rPr lang="en-US" dirty="0" smtClean="0"/>
              <a:t>enter:</a:t>
            </a:r>
          </a:p>
          <a:p>
            <a:pPr lvl="1"/>
            <a:r>
              <a:rPr lang="en-US" dirty="0" smtClean="0">
                <a:solidFill>
                  <a:schemeClr val="accent6">
                    <a:lumMod val="75000"/>
                  </a:schemeClr>
                </a:solidFill>
                <a:latin typeface="Courier"/>
                <a:cs typeface="Courier"/>
              </a:rPr>
              <a:t>import pixiedust</a:t>
            </a:r>
          </a:p>
          <a:p>
            <a:pPr marL="285750" indent="-285750">
              <a:buFont typeface="Arial"/>
              <a:buChar char="•"/>
            </a:pPr>
            <a:r>
              <a:rPr lang="en-US" dirty="0" smtClean="0"/>
              <a:t>Click </a:t>
            </a:r>
            <a:r>
              <a:rPr lang="en-US" dirty="0"/>
              <a:t>on the Run Cell (▸) button</a:t>
            </a:r>
          </a:p>
          <a:p>
            <a:endParaRPr lang="en-US" dirty="0"/>
          </a:p>
          <a:p>
            <a:r>
              <a:rPr lang="en-US" sz="1600" dirty="0">
                <a:solidFill>
                  <a:schemeClr val="bg1">
                    <a:lumMod val="50000"/>
                  </a:schemeClr>
                </a:solidFill>
              </a:rPr>
              <a:t>Note: Whenever the kernel is restarted, the import pixiedust cell must be run before continuing.</a:t>
            </a:r>
          </a:p>
          <a:p>
            <a:r>
              <a:rPr lang="en-US" dirty="0"/>
              <a:t>PixieDust has been updated and imported, you are now ready to play with your data!</a:t>
            </a:r>
          </a:p>
        </p:txBody>
      </p:sp>
    </p:spTree>
    <p:extLst>
      <p:ext uri="{BB962C8B-B14F-4D97-AF65-F5344CB8AC3E}">
        <p14:creationId xmlns:p14="http://schemas.microsoft.com/office/powerpoint/2010/main" val="12204728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 San Francisco traffic accidents data</a:t>
            </a:r>
            <a:endParaRPr lang="en-US" dirty="0"/>
          </a:p>
        </p:txBody>
      </p:sp>
      <p:sp>
        <p:nvSpPr>
          <p:cNvPr id="4" name="TextBox 3"/>
          <p:cNvSpPr txBox="1"/>
          <p:nvPr/>
        </p:nvSpPr>
        <p:spPr>
          <a:xfrm>
            <a:off x="829407" y="1520479"/>
            <a:ext cx="7620180" cy="2479421"/>
          </a:xfrm>
          <a:prstGeom prst="rect">
            <a:avLst/>
          </a:prstGeom>
          <a:noFill/>
        </p:spPr>
        <p:txBody>
          <a:bodyPr wrap="square" rtlCol="0">
            <a:noAutofit/>
          </a:bodyPr>
          <a:lstStyle/>
          <a:p>
            <a:r>
              <a:rPr lang="en-US" sz="1600" dirty="0" smtClean="0">
                <a:solidFill>
                  <a:schemeClr val="accent6">
                    <a:lumMod val="75000"/>
                  </a:schemeClr>
                </a:solidFill>
              </a:rPr>
              <a:t>It would be a good idea to spend a few minutes browsing the San Francisco open </a:t>
            </a:r>
            <a:r>
              <a:rPr lang="en-US" sz="1600" dirty="0">
                <a:solidFill>
                  <a:schemeClr val="accent6">
                    <a:lumMod val="75000"/>
                  </a:schemeClr>
                </a:solidFill>
              </a:rPr>
              <a:t>data site: </a:t>
            </a:r>
            <a:r>
              <a:rPr lang="en-US" sz="1600" dirty="0">
                <a:solidFill>
                  <a:schemeClr val="accent6">
                    <a:lumMod val="75000"/>
                  </a:schemeClr>
                </a:solidFill>
                <a:hlinkClick r:id="rId2"/>
              </a:rPr>
              <a:t>https://datasf.org/opendata</a:t>
            </a:r>
            <a:r>
              <a:rPr lang="en-US" sz="1600" dirty="0" smtClean="0">
                <a:solidFill>
                  <a:schemeClr val="accent6">
                    <a:lumMod val="75000"/>
                  </a:schemeClr>
                </a:solidFill>
                <a:hlinkClick r:id="rId2"/>
              </a:rPr>
              <a:t>/</a:t>
            </a:r>
            <a:endParaRPr lang="en-US" sz="1600" dirty="0" smtClean="0">
              <a:solidFill>
                <a:schemeClr val="accent6">
                  <a:lumMod val="75000"/>
                </a:schemeClr>
              </a:solidFill>
            </a:endParaRPr>
          </a:p>
          <a:p>
            <a:endParaRPr lang="en-US" sz="1600" dirty="0" smtClean="0">
              <a:solidFill>
                <a:schemeClr val="accent6">
                  <a:lumMod val="75000"/>
                </a:schemeClr>
              </a:solidFill>
            </a:endParaRPr>
          </a:p>
          <a:p>
            <a:pPr marL="285750" indent="-285750">
              <a:buFont typeface="Arial"/>
              <a:buChar char="•"/>
            </a:pPr>
            <a:r>
              <a:rPr lang="en-US" sz="1600" dirty="0" smtClean="0">
                <a:solidFill>
                  <a:srgbClr val="1E1C11"/>
                </a:solidFill>
              </a:rPr>
              <a:t>Load the data</a:t>
            </a:r>
            <a:r>
              <a:rPr lang="en-US" sz="1600" dirty="0">
                <a:solidFill>
                  <a:srgbClr val="1E1C11"/>
                </a:solidFill>
              </a:rPr>
              <a:t>: With PixieDust, you can easily load CSV data from a URL into a PySpark DataFrame in the notebook</a:t>
            </a:r>
            <a:r>
              <a:rPr lang="en-US" sz="1600" dirty="0" smtClean="0">
                <a:solidFill>
                  <a:srgbClr val="1E1C11"/>
                </a:solidFill>
              </a:rPr>
              <a:t>.</a:t>
            </a:r>
          </a:p>
          <a:p>
            <a:pPr marL="285750" indent="-285750">
              <a:buFont typeface="Arial"/>
              <a:buChar char="•"/>
            </a:pPr>
            <a:r>
              <a:rPr lang="en-US" sz="1600" dirty="0" smtClean="0">
                <a:solidFill>
                  <a:srgbClr val="1E1C11"/>
                </a:solidFill>
              </a:rPr>
              <a:t>In a new cell, enter: </a:t>
            </a:r>
          </a:p>
          <a:p>
            <a:endParaRPr lang="en-US" sz="1600" dirty="0" smtClean="0">
              <a:solidFill>
                <a:schemeClr val="accent6">
                  <a:lumMod val="75000"/>
                </a:schemeClr>
              </a:solidFill>
              <a:latin typeface="Courier"/>
              <a:cs typeface="Courier"/>
            </a:endParaRPr>
          </a:p>
          <a:p>
            <a:r>
              <a:rPr lang="en-US" sz="1600" dirty="0" smtClean="0">
                <a:solidFill>
                  <a:schemeClr val="accent6">
                    <a:lumMod val="75000"/>
                  </a:schemeClr>
                </a:solidFill>
                <a:latin typeface="Courier"/>
                <a:cs typeface="Courier"/>
              </a:rPr>
              <a:t>accidents </a:t>
            </a:r>
            <a:r>
              <a:rPr lang="en-US" sz="1600" dirty="0">
                <a:solidFill>
                  <a:schemeClr val="accent6">
                    <a:lumMod val="75000"/>
                  </a:schemeClr>
                </a:solidFill>
                <a:latin typeface="Courier"/>
                <a:cs typeface="Courier"/>
              </a:rPr>
              <a:t>= pixiedust.sampleData("https://data.sfgov.org/api/views/vv57-2fgy/rows.csv?accessType=DOWNLOAD")</a:t>
            </a:r>
            <a:endParaRPr lang="en-US" sz="1600" dirty="0" smtClean="0">
              <a:solidFill>
                <a:schemeClr val="accent6">
                  <a:lumMod val="75000"/>
                </a:schemeClr>
              </a:solidFill>
              <a:latin typeface="Courier"/>
              <a:cs typeface="Courier"/>
            </a:endParaRPr>
          </a:p>
        </p:txBody>
      </p:sp>
    </p:spTree>
    <p:extLst>
      <p:ext uri="{BB962C8B-B14F-4D97-AF65-F5344CB8AC3E}">
        <p14:creationId xmlns:p14="http://schemas.microsoft.com/office/powerpoint/2010/main" val="30519442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Explore the Data</a:t>
            </a:r>
            <a:endParaRPr lang="en-US" dirty="0"/>
          </a:p>
        </p:txBody>
      </p:sp>
      <p:sp>
        <p:nvSpPr>
          <p:cNvPr id="3" name="TextBox 2"/>
          <p:cNvSpPr txBox="1"/>
          <p:nvPr/>
        </p:nvSpPr>
        <p:spPr>
          <a:xfrm>
            <a:off x="328306" y="976218"/>
            <a:ext cx="8708778" cy="1088525"/>
          </a:xfrm>
          <a:prstGeom prst="rect">
            <a:avLst/>
          </a:prstGeom>
          <a:noFill/>
        </p:spPr>
        <p:txBody>
          <a:bodyPr wrap="square" rtlCol="0">
            <a:normAutofit fontScale="85000" lnSpcReduction="10000"/>
          </a:bodyPr>
          <a:lstStyle/>
          <a:p>
            <a:r>
              <a:rPr lang="en-US" dirty="0" smtClean="0"/>
              <a:t>In the next few cells, we’ll use the PixieDust </a:t>
            </a:r>
            <a:r>
              <a:rPr lang="en-US" dirty="0" smtClean="0">
                <a:solidFill>
                  <a:srgbClr val="E46C0A"/>
                </a:solidFill>
                <a:latin typeface="Courier"/>
                <a:cs typeface="Courier"/>
              </a:rPr>
              <a:t>display()</a:t>
            </a:r>
            <a:r>
              <a:rPr lang="en-US" dirty="0" smtClean="0"/>
              <a:t> to interactively explore the data. This tutorial will provide a few suggestions for which options to choose, but feel free to also explore on your own.</a:t>
            </a:r>
          </a:p>
          <a:p>
            <a:r>
              <a:rPr lang="en-US" dirty="0" smtClean="0"/>
              <a:t>For example:</a:t>
            </a:r>
          </a:p>
          <a:p>
            <a:r>
              <a:rPr lang="en-US" dirty="0"/>
              <a:t>(Pie Chart - Options: Keys = PdDistrict, Values = IncidntNum, Aggregation = Count)</a:t>
            </a:r>
          </a:p>
        </p:txBody>
      </p:sp>
      <p:pic>
        <p:nvPicPr>
          <p:cNvPr id="4" name="Picture 3"/>
          <p:cNvPicPr>
            <a:picLocks noChangeAspect="1"/>
          </p:cNvPicPr>
          <p:nvPr/>
        </p:nvPicPr>
        <p:blipFill>
          <a:blip r:embed="rId2"/>
          <a:stretch>
            <a:fillRect/>
          </a:stretch>
        </p:blipFill>
        <p:spPr>
          <a:xfrm>
            <a:off x="328306" y="2064743"/>
            <a:ext cx="2373383" cy="2332638"/>
          </a:xfrm>
          <a:prstGeom prst="rect">
            <a:avLst/>
          </a:prstGeom>
        </p:spPr>
      </p:pic>
      <p:pic>
        <p:nvPicPr>
          <p:cNvPr id="5" name="Picture 4"/>
          <p:cNvPicPr>
            <a:picLocks noChangeAspect="1"/>
          </p:cNvPicPr>
          <p:nvPr/>
        </p:nvPicPr>
        <p:blipFill>
          <a:blip r:embed="rId3"/>
          <a:stretch>
            <a:fillRect/>
          </a:stretch>
        </p:blipFill>
        <p:spPr>
          <a:xfrm>
            <a:off x="3887846" y="1905487"/>
            <a:ext cx="3657205" cy="3056591"/>
          </a:xfrm>
          <a:prstGeom prst="rect">
            <a:avLst/>
          </a:prstGeom>
        </p:spPr>
      </p:pic>
      <p:sp>
        <p:nvSpPr>
          <p:cNvPr id="6" name="Rectangle 5"/>
          <p:cNvSpPr/>
          <p:nvPr/>
        </p:nvSpPr>
        <p:spPr>
          <a:xfrm>
            <a:off x="397424" y="1615511"/>
            <a:ext cx="812128" cy="264059"/>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361952" y="3936323"/>
            <a:ext cx="812128" cy="264059"/>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2519667" y="1615511"/>
            <a:ext cx="812128" cy="264059"/>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5707701" y="2761407"/>
            <a:ext cx="812128" cy="264059"/>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4057525" y="1624151"/>
            <a:ext cx="988035" cy="255420"/>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p:nvSpPr>
        <p:spPr>
          <a:xfrm>
            <a:off x="5759539" y="3737624"/>
            <a:ext cx="812128" cy="264059"/>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p:nvSpPr>
        <p:spPr>
          <a:xfrm>
            <a:off x="6036008" y="1615511"/>
            <a:ext cx="812128" cy="264059"/>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3962489" y="4682524"/>
            <a:ext cx="812128" cy="264059"/>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5" name="Straight Connector 14"/>
          <p:cNvCxnSpPr>
            <a:stCxn id="6" idx="2"/>
            <a:endCxn id="7" idx="0"/>
          </p:cNvCxnSpPr>
          <p:nvPr/>
        </p:nvCxnSpPr>
        <p:spPr>
          <a:xfrm>
            <a:off x="803488" y="1879570"/>
            <a:ext cx="964528" cy="2056753"/>
          </a:xfrm>
          <a:prstGeom prst="line">
            <a:avLst/>
          </a:prstGeom>
          <a:ln>
            <a:solidFill>
              <a:srgbClr val="E46C0A"/>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a:stCxn id="8" idx="2"/>
            <a:endCxn id="9" idx="1"/>
          </p:cNvCxnSpPr>
          <p:nvPr/>
        </p:nvCxnSpPr>
        <p:spPr>
          <a:xfrm>
            <a:off x="2925731" y="1879570"/>
            <a:ext cx="2781970" cy="1013867"/>
          </a:xfrm>
          <a:prstGeom prst="line">
            <a:avLst/>
          </a:prstGeom>
          <a:ln>
            <a:solidFill>
              <a:srgbClr val="E46C0A"/>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a:stCxn id="10" idx="2"/>
            <a:endCxn id="11" idx="0"/>
          </p:cNvCxnSpPr>
          <p:nvPr/>
        </p:nvCxnSpPr>
        <p:spPr>
          <a:xfrm>
            <a:off x="4551543" y="1879571"/>
            <a:ext cx="1614060" cy="1858053"/>
          </a:xfrm>
          <a:prstGeom prst="line">
            <a:avLst/>
          </a:prstGeom>
          <a:ln>
            <a:solidFill>
              <a:srgbClr val="E46C0A"/>
            </a:solidFill>
          </a:ln>
        </p:spPr>
        <p:style>
          <a:lnRef idx="2">
            <a:schemeClr val="accent1"/>
          </a:lnRef>
          <a:fillRef idx="0">
            <a:schemeClr val="accent1"/>
          </a:fillRef>
          <a:effectRef idx="1">
            <a:schemeClr val="accent1"/>
          </a:effectRef>
          <a:fontRef idx="minor">
            <a:schemeClr val="tx1"/>
          </a:fontRef>
        </p:style>
      </p:cxnSp>
      <p:cxnSp>
        <p:nvCxnSpPr>
          <p:cNvPr id="23" name="Elbow Connector 22"/>
          <p:cNvCxnSpPr>
            <a:endCxn id="13" idx="3"/>
          </p:cNvCxnSpPr>
          <p:nvPr/>
        </p:nvCxnSpPr>
        <p:spPr>
          <a:xfrm rot="5400000">
            <a:off x="4280969" y="2247386"/>
            <a:ext cx="3060816" cy="2073520"/>
          </a:xfrm>
          <a:prstGeom prst="bentConnector2">
            <a:avLst/>
          </a:prstGeom>
          <a:ln>
            <a:solidFill>
              <a:srgbClr val="E46C0A"/>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122887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Initial Exploration</a:t>
            </a:r>
            <a:endParaRPr lang="en-US" dirty="0"/>
          </a:p>
        </p:txBody>
      </p:sp>
      <p:sp>
        <p:nvSpPr>
          <p:cNvPr id="3" name="TextBox 2"/>
          <p:cNvSpPr txBox="1"/>
          <p:nvPr/>
        </p:nvSpPr>
        <p:spPr>
          <a:xfrm>
            <a:off x="426283" y="1072614"/>
            <a:ext cx="8490144" cy="3616819"/>
          </a:xfrm>
          <a:prstGeom prst="rect">
            <a:avLst/>
          </a:prstGeom>
          <a:noFill/>
        </p:spPr>
        <p:txBody>
          <a:bodyPr wrap="square" rtlCol="0">
            <a:normAutofit/>
          </a:bodyPr>
          <a:lstStyle/>
          <a:p>
            <a:r>
              <a:rPr lang="en-US" dirty="0" smtClean="0">
                <a:solidFill>
                  <a:srgbClr val="E46C0A"/>
                </a:solidFill>
              </a:rPr>
              <a:t>Let’s start exploring our data by answering the following questions</a:t>
            </a:r>
          </a:p>
          <a:p>
            <a:pPr marL="285750" indent="-285750">
              <a:buFont typeface="Arial"/>
              <a:buChar char="•"/>
            </a:pPr>
            <a:endParaRPr lang="en-US" dirty="0" smtClean="0"/>
          </a:p>
          <a:p>
            <a:pPr marL="285750" indent="-285750">
              <a:buFont typeface="Arial"/>
              <a:buChar char="•"/>
            </a:pPr>
            <a:r>
              <a:rPr lang="en-US" dirty="0" smtClean="0"/>
              <a:t>In </a:t>
            </a:r>
            <a:r>
              <a:rPr lang="en-US" dirty="0"/>
              <a:t>which police district do the most traffic accidents occur?</a:t>
            </a:r>
          </a:p>
          <a:p>
            <a:r>
              <a:rPr lang="en-US" dirty="0">
                <a:solidFill>
                  <a:schemeClr val="accent5">
                    <a:lumMod val="75000"/>
                  </a:schemeClr>
                </a:solidFill>
              </a:rPr>
              <a:t>(Pie Chart - Options: Keys = PdDistrict, Values = IncidntNum, Aggregation = Count</a:t>
            </a:r>
            <a:r>
              <a:rPr lang="en-US" dirty="0" smtClean="0">
                <a:solidFill>
                  <a:schemeClr val="accent5">
                    <a:lumMod val="75000"/>
                  </a:schemeClr>
                </a:solidFill>
              </a:rPr>
              <a:t>)</a:t>
            </a:r>
          </a:p>
          <a:p>
            <a:pPr marL="285750" indent="-285750">
              <a:buFont typeface="Arial"/>
              <a:buChar char="•"/>
            </a:pPr>
            <a:endParaRPr lang="en-US" dirty="0" smtClean="0"/>
          </a:p>
          <a:p>
            <a:pPr marL="285750" indent="-285750">
              <a:buFont typeface="Arial"/>
              <a:buChar char="•"/>
            </a:pPr>
            <a:r>
              <a:rPr lang="en-US" dirty="0" smtClean="0"/>
              <a:t>We </a:t>
            </a:r>
            <a:r>
              <a:rPr lang="en-US" dirty="0"/>
              <a:t>can also dig one level deeper by clustering by how each accident was resolved:</a:t>
            </a:r>
          </a:p>
          <a:p>
            <a:r>
              <a:rPr lang="en-US" dirty="0">
                <a:solidFill>
                  <a:srgbClr val="31859C"/>
                </a:solidFill>
              </a:rPr>
              <a:t>(Cluster By: Resolution)</a:t>
            </a:r>
          </a:p>
          <a:p>
            <a:pPr marL="285750" indent="-285750">
              <a:buFont typeface="Arial"/>
              <a:buChar char="•"/>
            </a:pPr>
            <a:endParaRPr lang="en-US" dirty="0" smtClean="0"/>
          </a:p>
          <a:p>
            <a:pPr marL="285750" indent="-285750">
              <a:buFont typeface="Arial"/>
              <a:buChar char="•"/>
            </a:pPr>
            <a:r>
              <a:rPr lang="en-US" dirty="0" smtClean="0"/>
              <a:t>On </a:t>
            </a:r>
            <a:r>
              <a:rPr lang="en-US" dirty="0"/>
              <a:t>what day of the week do the most traffic accidents occur?</a:t>
            </a:r>
          </a:p>
          <a:p>
            <a:r>
              <a:rPr lang="en-US" dirty="0">
                <a:solidFill>
                  <a:srgbClr val="31859C"/>
                </a:solidFill>
              </a:rPr>
              <a:t>(Bar Chart - Options: Keys = DayOfWeek, Values = IncidntNum, Aggregation = Count)</a:t>
            </a:r>
          </a:p>
          <a:p>
            <a:endParaRPr lang="en-US" dirty="0"/>
          </a:p>
        </p:txBody>
      </p:sp>
    </p:spTree>
    <p:extLst>
      <p:ext uri="{BB962C8B-B14F-4D97-AF65-F5344CB8AC3E}">
        <p14:creationId xmlns:p14="http://schemas.microsoft.com/office/powerpoint/2010/main" val="35228334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113" y="-31147"/>
            <a:ext cx="8545512" cy="547690"/>
          </a:xfrm>
        </p:spPr>
        <p:txBody>
          <a:bodyPr/>
          <a:lstStyle/>
          <a:p>
            <a:r>
              <a:rPr lang="en-US" dirty="0" smtClean="0"/>
              <a:t>Results</a:t>
            </a:r>
            <a:endParaRPr lang="en-US" dirty="0"/>
          </a:p>
        </p:txBody>
      </p:sp>
      <p:pic>
        <p:nvPicPr>
          <p:cNvPr id="3" name="Picture 2"/>
          <p:cNvPicPr>
            <a:picLocks noChangeAspect="1"/>
          </p:cNvPicPr>
          <p:nvPr/>
        </p:nvPicPr>
        <p:blipFill>
          <a:blip r:embed="rId2"/>
          <a:stretch>
            <a:fillRect/>
          </a:stretch>
        </p:blipFill>
        <p:spPr>
          <a:xfrm>
            <a:off x="1036759" y="606757"/>
            <a:ext cx="6867311" cy="4273162"/>
          </a:xfrm>
          <a:prstGeom prst="rect">
            <a:avLst/>
          </a:prstGeom>
          <a:ln>
            <a:solidFill>
              <a:schemeClr val="bg1">
                <a:lumMod val="65000"/>
              </a:schemeClr>
            </a:solidFill>
          </a:ln>
        </p:spPr>
      </p:pic>
      <p:sp>
        <p:nvSpPr>
          <p:cNvPr id="4" name="Rectangle 3"/>
          <p:cNvSpPr/>
          <p:nvPr/>
        </p:nvSpPr>
        <p:spPr>
          <a:xfrm>
            <a:off x="1036758" y="682489"/>
            <a:ext cx="1667455" cy="264059"/>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1036758" y="951435"/>
            <a:ext cx="656615" cy="327151"/>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6583421" y="1002136"/>
            <a:ext cx="1252750" cy="264059"/>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6522943" y="1356338"/>
            <a:ext cx="1313228" cy="1442727"/>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1805688" y="1356338"/>
            <a:ext cx="4026081" cy="3523581"/>
          </a:xfrm>
          <a:prstGeom prst="rect">
            <a:avLst/>
          </a:prstGeom>
          <a:noFill/>
          <a:ln w="38100" cmpd="sng">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3058439" y="630655"/>
            <a:ext cx="2813591" cy="307777"/>
          </a:xfrm>
          <a:prstGeom prst="rect">
            <a:avLst/>
          </a:prstGeom>
          <a:noFill/>
          <a:ln>
            <a:solidFill>
              <a:schemeClr val="accent6"/>
            </a:solidFill>
          </a:ln>
        </p:spPr>
        <p:txBody>
          <a:bodyPr wrap="none" rtlCol="0">
            <a:spAutoFit/>
          </a:bodyPr>
          <a:lstStyle/>
          <a:p>
            <a:r>
              <a:rPr lang="en-US" sz="1400" dirty="0" smtClean="0">
                <a:solidFill>
                  <a:srgbClr val="E46C0A"/>
                </a:solidFill>
              </a:rPr>
              <a:t>Menu to select type of viz to display</a:t>
            </a:r>
            <a:endParaRPr lang="en-US" sz="1400" dirty="0">
              <a:solidFill>
                <a:srgbClr val="E46C0A"/>
              </a:solidFill>
            </a:endParaRPr>
          </a:p>
        </p:txBody>
      </p:sp>
      <p:cxnSp>
        <p:nvCxnSpPr>
          <p:cNvPr id="11" name="Straight Connector 10"/>
          <p:cNvCxnSpPr>
            <a:stCxn id="4" idx="3"/>
            <a:endCxn id="9" idx="1"/>
          </p:cNvCxnSpPr>
          <p:nvPr/>
        </p:nvCxnSpPr>
        <p:spPr>
          <a:xfrm flipV="1">
            <a:off x="2704213" y="784544"/>
            <a:ext cx="354226" cy="29975"/>
          </a:xfrm>
          <a:prstGeom prst="line">
            <a:avLst/>
          </a:prstGeom>
          <a:ln>
            <a:solidFill>
              <a:srgbClr val="F79646"/>
            </a:solidFill>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86219" y="1510479"/>
            <a:ext cx="950539" cy="738664"/>
          </a:xfrm>
          <a:prstGeom prst="rect">
            <a:avLst/>
          </a:prstGeom>
          <a:noFill/>
          <a:ln>
            <a:solidFill>
              <a:schemeClr val="accent6"/>
            </a:solidFill>
          </a:ln>
        </p:spPr>
        <p:txBody>
          <a:bodyPr wrap="square" rtlCol="0">
            <a:spAutoFit/>
          </a:bodyPr>
          <a:lstStyle/>
          <a:p>
            <a:r>
              <a:rPr lang="en-US" sz="1400" dirty="0" smtClean="0">
                <a:solidFill>
                  <a:srgbClr val="E46C0A"/>
                </a:solidFill>
              </a:rPr>
              <a:t>Chart Options Dialog</a:t>
            </a:r>
            <a:endParaRPr lang="en-US" sz="1400" dirty="0">
              <a:solidFill>
                <a:srgbClr val="E46C0A"/>
              </a:solidFill>
            </a:endParaRPr>
          </a:p>
        </p:txBody>
      </p:sp>
      <p:cxnSp>
        <p:nvCxnSpPr>
          <p:cNvPr id="13" name="Straight Connector 12"/>
          <p:cNvCxnSpPr>
            <a:stCxn id="5" idx="1"/>
            <a:endCxn id="12" idx="0"/>
          </p:cNvCxnSpPr>
          <p:nvPr/>
        </p:nvCxnSpPr>
        <p:spPr>
          <a:xfrm flipH="1">
            <a:off x="561489" y="1115011"/>
            <a:ext cx="475269" cy="395468"/>
          </a:xfrm>
          <a:prstGeom prst="line">
            <a:avLst/>
          </a:prstGeom>
          <a:ln>
            <a:solidFill>
              <a:srgbClr val="F79646"/>
            </a:solidFill>
          </a:ln>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265113" y="3092137"/>
            <a:ext cx="1330597" cy="523220"/>
          </a:xfrm>
          <a:prstGeom prst="rect">
            <a:avLst/>
          </a:prstGeom>
          <a:noFill/>
          <a:ln>
            <a:solidFill>
              <a:schemeClr val="accent6"/>
            </a:solidFill>
          </a:ln>
        </p:spPr>
        <p:txBody>
          <a:bodyPr wrap="square" rtlCol="0">
            <a:spAutoFit/>
          </a:bodyPr>
          <a:lstStyle/>
          <a:p>
            <a:r>
              <a:rPr lang="en-US" sz="1400" dirty="0" smtClean="0">
                <a:solidFill>
                  <a:srgbClr val="E46C0A"/>
                </a:solidFill>
              </a:rPr>
              <a:t>Chart Rendering area</a:t>
            </a:r>
            <a:endParaRPr lang="en-US" sz="1400" dirty="0">
              <a:solidFill>
                <a:srgbClr val="E46C0A"/>
              </a:solidFill>
            </a:endParaRPr>
          </a:p>
        </p:txBody>
      </p:sp>
      <p:cxnSp>
        <p:nvCxnSpPr>
          <p:cNvPr id="18" name="Straight Connector 17"/>
          <p:cNvCxnSpPr>
            <a:stCxn id="8" idx="1"/>
            <a:endCxn id="17" idx="3"/>
          </p:cNvCxnSpPr>
          <p:nvPr/>
        </p:nvCxnSpPr>
        <p:spPr>
          <a:xfrm flipH="1">
            <a:off x="1595710" y="3118129"/>
            <a:ext cx="209978" cy="235618"/>
          </a:xfrm>
          <a:prstGeom prst="line">
            <a:avLst/>
          </a:prstGeom>
          <a:ln>
            <a:solidFill>
              <a:srgbClr val="F79646"/>
            </a:solidFill>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6140969" y="3754083"/>
            <a:ext cx="1695202" cy="954107"/>
          </a:xfrm>
          <a:prstGeom prst="rect">
            <a:avLst/>
          </a:prstGeom>
          <a:noFill/>
          <a:ln>
            <a:solidFill>
              <a:schemeClr val="accent6"/>
            </a:solidFill>
          </a:ln>
        </p:spPr>
        <p:txBody>
          <a:bodyPr wrap="square" rtlCol="0">
            <a:spAutoFit/>
          </a:bodyPr>
          <a:lstStyle/>
          <a:p>
            <a:r>
              <a:rPr lang="en-US" sz="1400" dirty="0" smtClean="0">
                <a:solidFill>
                  <a:srgbClr val="E46C0A"/>
                </a:solidFill>
              </a:rPr>
              <a:t>Dynamic Options (depend on the type of chart and renderer)</a:t>
            </a:r>
            <a:endParaRPr lang="en-US" sz="1400" dirty="0">
              <a:solidFill>
                <a:srgbClr val="E46C0A"/>
              </a:solidFill>
            </a:endParaRPr>
          </a:p>
        </p:txBody>
      </p:sp>
      <p:cxnSp>
        <p:nvCxnSpPr>
          <p:cNvPr id="22" name="Straight Connector 21"/>
          <p:cNvCxnSpPr>
            <a:stCxn id="7" idx="2"/>
            <a:endCxn id="21" idx="0"/>
          </p:cNvCxnSpPr>
          <p:nvPr/>
        </p:nvCxnSpPr>
        <p:spPr>
          <a:xfrm flipH="1">
            <a:off x="6988570" y="2799065"/>
            <a:ext cx="190987" cy="955018"/>
          </a:xfrm>
          <a:prstGeom prst="line">
            <a:avLst/>
          </a:prstGeom>
          <a:ln>
            <a:solidFill>
              <a:srgbClr val="F79646"/>
            </a:solidFill>
          </a:ln>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8129920" y="1503084"/>
            <a:ext cx="887298" cy="523220"/>
          </a:xfrm>
          <a:prstGeom prst="rect">
            <a:avLst/>
          </a:prstGeom>
          <a:noFill/>
          <a:ln>
            <a:solidFill>
              <a:schemeClr val="accent6"/>
            </a:solidFill>
          </a:ln>
        </p:spPr>
        <p:txBody>
          <a:bodyPr wrap="square" rtlCol="0">
            <a:spAutoFit/>
          </a:bodyPr>
          <a:lstStyle/>
          <a:p>
            <a:r>
              <a:rPr lang="en-US" sz="1400" dirty="0" smtClean="0">
                <a:solidFill>
                  <a:srgbClr val="E46C0A"/>
                </a:solidFill>
              </a:rPr>
              <a:t>Renderer Selector</a:t>
            </a:r>
            <a:endParaRPr lang="en-US" sz="1400" dirty="0">
              <a:solidFill>
                <a:srgbClr val="E46C0A"/>
              </a:solidFill>
            </a:endParaRPr>
          </a:p>
        </p:txBody>
      </p:sp>
      <p:cxnSp>
        <p:nvCxnSpPr>
          <p:cNvPr id="32" name="Straight Connector 31"/>
          <p:cNvCxnSpPr>
            <a:stCxn id="6" idx="3"/>
            <a:endCxn id="31" idx="0"/>
          </p:cNvCxnSpPr>
          <p:nvPr/>
        </p:nvCxnSpPr>
        <p:spPr>
          <a:xfrm>
            <a:off x="7836171" y="1134166"/>
            <a:ext cx="737398" cy="368918"/>
          </a:xfrm>
          <a:prstGeom prst="line">
            <a:avLst/>
          </a:prstGeom>
          <a:ln>
            <a:solidFill>
              <a:srgbClr val="F79646"/>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781872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data exploration and hypothesis</a:t>
            </a:r>
            <a:endParaRPr lang="en-US" dirty="0"/>
          </a:p>
        </p:txBody>
      </p:sp>
      <p:sp>
        <p:nvSpPr>
          <p:cNvPr id="3" name="Rectangle 2"/>
          <p:cNvSpPr/>
          <p:nvPr/>
        </p:nvSpPr>
        <p:spPr>
          <a:xfrm>
            <a:off x="431983" y="888020"/>
            <a:ext cx="8501425" cy="3873761"/>
          </a:xfrm>
          <a:prstGeom prst="rect">
            <a:avLst/>
          </a:prstGeom>
        </p:spPr>
        <p:txBody>
          <a:bodyPr wrap="square">
            <a:normAutofit/>
          </a:bodyPr>
          <a:lstStyle/>
          <a:p>
            <a:pPr marL="285750" indent="-285750">
              <a:buFont typeface="Arial"/>
              <a:buChar char="•"/>
            </a:pPr>
            <a:r>
              <a:rPr lang="en-US" sz="2000" dirty="0"/>
              <a:t>Immediately, we can identify a couple of areas of interest in our data without having to write a single line of code</a:t>
            </a:r>
            <a:r>
              <a:rPr lang="en-US" sz="2000" dirty="0" smtClean="0"/>
              <a:t>:</a:t>
            </a:r>
          </a:p>
          <a:p>
            <a:pPr marL="800100" lvl="1" indent="-342900">
              <a:buFont typeface="+mj-lt"/>
              <a:buAutoNum type="arabicPeriod"/>
            </a:pPr>
            <a:r>
              <a:rPr lang="en-US" sz="2000" dirty="0" smtClean="0"/>
              <a:t>Most </a:t>
            </a:r>
            <a:r>
              <a:rPr lang="en-US" sz="2000" dirty="0"/>
              <a:t>accidents happen in the Southern and Taraval police </a:t>
            </a:r>
            <a:r>
              <a:rPr lang="en-US" sz="2000" dirty="0" smtClean="0"/>
              <a:t>districts</a:t>
            </a:r>
          </a:p>
          <a:p>
            <a:pPr marL="800100" lvl="1" indent="-342900">
              <a:buFont typeface="+mj-lt"/>
              <a:buAutoNum type="arabicPeriod"/>
            </a:pPr>
            <a:r>
              <a:rPr lang="en-US" sz="2000" dirty="0" smtClean="0"/>
              <a:t>Most accidents happen on Wednesdays and Thursdays.</a:t>
            </a:r>
          </a:p>
          <a:p>
            <a:pPr marL="342900" indent="-342900">
              <a:buFont typeface="Arial"/>
              <a:buChar char="•"/>
            </a:pPr>
            <a:r>
              <a:rPr lang="en-US" sz="2000" dirty="0" smtClean="0"/>
              <a:t>We </a:t>
            </a:r>
            <a:r>
              <a:rPr lang="en-US" sz="2000" dirty="0"/>
              <a:t>can also see that our data needs some cleansing if we want to make analysis </a:t>
            </a:r>
            <a:r>
              <a:rPr lang="en-US" sz="2000" dirty="0" smtClean="0"/>
              <a:t>easier:</a:t>
            </a:r>
          </a:p>
          <a:p>
            <a:pPr marL="803275" lvl="1" indent="-346075">
              <a:buFont typeface="+mj-lt"/>
              <a:buAutoNum type="arabicPeriod"/>
            </a:pPr>
            <a:r>
              <a:rPr lang="en-US" sz="2000" dirty="0" smtClean="0"/>
              <a:t>The </a:t>
            </a:r>
            <a:r>
              <a:rPr lang="en-US" sz="2000" dirty="0"/>
              <a:t>Time field </a:t>
            </a:r>
            <a:r>
              <a:rPr lang="en-US" sz="2000" dirty="0" smtClean="0"/>
              <a:t>needs to be converted into its time components </a:t>
            </a:r>
          </a:p>
          <a:p>
            <a:pPr marL="803275" lvl="1" indent="-346075">
              <a:buFont typeface="+mj-lt"/>
              <a:buAutoNum type="arabicPeriod"/>
            </a:pPr>
            <a:r>
              <a:rPr lang="en-US" sz="2000" dirty="0" smtClean="0"/>
              <a:t>Rename the </a:t>
            </a:r>
            <a:r>
              <a:rPr lang="en-US" sz="2000" dirty="0"/>
              <a:t>DayOfWeek values </a:t>
            </a:r>
            <a:r>
              <a:rPr lang="en-US" sz="2000" dirty="0" smtClean="0"/>
              <a:t>so they are </a:t>
            </a:r>
            <a:r>
              <a:rPr lang="en-US" sz="2000" dirty="0"/>
              <a:t>rendered in alphabetical order </a:t>
            </a:r>
            <a:endParaRPr lang="en-US" sz="2000" dirty="0" smtClean="0"/>
          </a:p>
          <a:p>
            <a:pPr marL="342900" indent="-342900">
              <a:buFont typeface="Arial"/>
              <a:buChar char="•"/>
            </a:pPr>
            <a:r>
              <a:rPr lang="en-US" sz="2000" dirty="0" smtClean="0"/>
              <a:t>We </a:t>
            </a:r>
            <a:r>
              <a:rPr lang="en-US" sz="2000" dirty="0"/>
              <a:t>should condense the outcome types of each traffic accident if we want to see the most common resolutions of traffic accidents in each police district, since the clustering above was unclear</a:t>
            </a:r>
            <a:r>
              <a:rPr lang="en-US" sz="2000" dirty="0" smtClean="0"/>
              <a:t>.</a:t>
            </a:r>
            <a:endParaRPr lang="en-US" sz="2000" dirty="0"/>
          </a:p>
        </p:txBody>
      </p:sp>
    </p:spTree>
    <p:extLst>
      <p:ext uri="{BB962C8B-B14F-4D97-AF65-F5344CB8AC3E}">
        <p14:creationId xmlns:p14="http://schemas.microsoft.com/office/powerpoint/2010/main" val="37514308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Cleansing the data</a:t>
            </a:r>
            <a:endParaRPr lang="en-US" dirty="0"/>
          </a:p>
        </p:txBody>
      </p:sp>
      <p:pic>
        <p:nvPicPr>
          <p:cNvPr id="3" name="Picture 2"/>
          <p:cNvPicPr>
            <a:picLocks noChangeAspect="1"/>
          </p:cNvPicPr>
          <p:nvPr/>
        </p:nvPicPr>
        <p:blipFill>
          <a:blip r:embed="rId2"/>
          <a:stretch>
            <a:fillRect/>
          </a:stretch>
        </p:blipFill>
        <p:spPr>
          <a:xfrm>
            <a:off x="0" y="908864"/>
            <a:ext cx="9144000" cy="3604527"/>
          </a:xfrm>
          <a:prstGeom prst="rect">
            <a:avLst/>
          </a:prstGeom>
        </p:spPr>
      </p:pic>
    </p:spTree>
    <p:extLst>
      <p:ext uri="{BB962C8B-B14F-4D97-AF65-F5344CB8AC3E}">
        <p14:creationId xmlns:p14="http://schemas.microsoft.com/office/powerpoint/2010/main" val="21363533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More companies making bet-the-business data driven decisions…"/>
          <p:cNvSpPr/>
          <p:nvPr/>
        </p:nvSpPr>
        <p:spPr>
          <a:xfrm>
            <a:off x="937098" y="1383961"/>
            <a:ext cx="7590845" cy="2853730"/>
          </a:xfrm>
          <a:prstGeom prst="rect">
            <a:avLst/>
          </a:prstGeom>
          <a:ln w="12700">
            <a:miter lim="400000"/>
          </a:ln>
          <a:extLst>
            <a:ext uri="{C572A759-6A51-4108-AA02-DFA0A04FC94B}">
              <ma14:wrappingTextBoxFlag xmlns:ma14="http://schemas.microsoft.com/office/mac/drawingml/2011/main" val="1"/>
            </a:ext>
          </a:extLst>
        </p:spPr>
        <p:txBody>
          <a:bodyPr wrap="square" lIns="19050" tIns="19050" rIns="19050" bIns="19050">
            <a:spAutoFit/>
          </a:bodyPr>
          <a:lstStyle/>
          <a:p>
            <a:pPr marL="321461" indent="-321461">
              <a:lnSpc>
                <a:spcPts val="2250"/>
              </a:lnSpc>
              <a:spcBef>
                <a:spcPts val="638"/>
              </a:spcBef>
              <a:buSzPct val="75000"/>
              <a:buFont typeface="Arial"/>
              <a:buChar char="•"/>
            </a:pPr>
            <a:r>
              <a:rPr lang="en-US" sz="2500" dirty="0"/>
              <a:t>How to use </a:t>
            </a:r>
            <a:r>
              <a:rPr lang="en-US" sz="2500" dirty="0">
                <a:hlinkClick r:id="rId2"/>
              </a:rPr>
              <a:t>Jupyter Notebooks </a:t>
            </a:r>
            <a:r>
              <a:rPr lang="en-US" sz="2500" dirty="0"/>
              <a:t>to load, visualize and analyze data</a:t>
            </a:r>
          </a:p>
          <a:p>
            <a:pPr marL="321461" indent="-321461">
              <a:lnSpc>
                <a:spcPts val="2250"/>
              </a:lnSpc>
              <a:spcBef>
                <a:spcPts val="638"/>
              </a:spcBef>
              <a:buSzPct val="75000"/>
              <a:buFont typeface="Arial"/>
              <a:buChar char="•"/>
            </a:pPr>
            <a:r>
              <a:rPr lang="en-US" sz="2500" dirty="0">
                <a:hlinkClick r:id="rId3"/>
              </a:rPr>
              <a:t>IBM Data Science Experience </a:t>
            </a:r>
            <a:r>
              <a:rPr lang="en-US" sz="2500" dirty="0"/>
              <a:t>(DSX)</a:t>
            </a:r>
          </a:p>
          <a:p>
            <a:pPr marL="321461" indent="-321461">
              <a:lnSpc>
                <a:spcPts val="2250"/>
              </a:lnSpc>
              <a:spcBef>
                <a:spcPts val="638"/>
              </a:spcBef>
              <a:buSzPct val="75000"/>
              <a:buFont typeface="Arial"/>
              <a:buChar char="•"/>
            </a:pPr>
            <a:r>
              <a:rPr lang="en-US" sz="2500" dirty="0">
                <a:hlinkClick r:id="rId4"/>
              </a:rPr>
              <a:t>PixieDust</a:t>
            </a:r>
            <a:r>
              <a:rPr lang="en-US" sz="2500" dirty="0"/>
              <a:t> open source Python Library</a:t>
            </a:r>
          </a:p>
          <a:p>
            <a:pPr marL="321461" indent="-321461">
              <a:lnSpc>
                <a:spcPts val="2250"/>
              </a:lnSpc>
              <a:spcBef>
                <a:spcPts val="638"/>
              </a:spcBef>
              <a:buSzPct val="75000"/>
              <a:buFont typeface="Arial"/>
              <a:buChar char="•"/>
            </a:pPr>
            <a:r>
              <a:rPr lang="en-US" sz="2500" dirty="0"/>
              <a:t>How to build a dashboard using PixieApps</a:t>
            </a:r>
          </a:p>
          <a:p>
            <a:pPr marL="321461" indent="-321461">
              <a:lnSpc>
                <a:spcPts val="2250"/>
              </a:lnSpc>
              <a:spcBef>
                <a:spcPts val="638"/>
              </a:spcBef>
              <a:buSzPct val="75000"/>
              <a:buFont typeface="Arial"/>
              <a:buChar char="•"/>
            </a:pPr>
            <a:r>
              <a:rPr lang="en-US" sz="2500" dirty="0">
                <a:hlinkClick r:id="rId5"/>
              </a:rPr>
              <a:t>San Francisco Open Data</a:t>
            </a:r>
            <a:endParaRPr lang="en-US" sz="2500" dirty="0"/>
          </a:p>
          <a:p>
            <a:pPr marL="321461" indent="-321461">
              <a:lnSpc>
                <a:spcPts val="2250"/>
              </a:lnSpc>
              <a:spcBef>
                <a:spcPts val="638"/>
              </a:spcBef>
              <a:buSzPct val="75000"/>
              <a:buFont typeface="Arial"/>
              <a:buChar char="•"/>
            </a:pPr>
            <a:r>
              <a:rPr lang="en-US" sz="2500" dirty="0">
                <a:hlinkClick r:id="rId6"/>
              </a:rPr>
              <a:t>Mapbox GL</a:t>
            </a:r>
            <a:endParaRPr lang="en-US" sz="2500" dirty="0"/>
          </a:p>
          <a:p>
            <a:pPr marL="321461" indent="-321461">
              <a:lnSpc>
                <a:spcPts val="2250"/>
              </a:lnSpc>
              <a:spcBef>
                <a:spcPts val="638"/>
              </a:spcBef>
              <a:buSzPct val="75000"/>
              <a:buFont typeface="Arial"/>
              <a:buChar char="•"/>
            </a:pPr>
            <a:endParaRPr sz="2500" dirty="0"/>
          </a:p>
        </p:txBody>
      </p:sp>
      <p:sp>
        <p:nvSpPr>
          <p:cNvPr id="2" name="Title 1"/>
          <p:cNvSpPr>
            <a:spLocks noGrp="1"/>
          </p:cNvSpPr>
          <p:nvPr>
            <p:ph type="title"/>
          </p:nvPr>
        </p:nvSpPr>
        <p:spPr/>
        <p:txBody>
          <a:bodyPr/>
          <a:lstStyle/>
          <a:p>
            <a:r>
              <a:rPr lang="en-US" dirty="0"/>
              <a:t>What you will learn in this Workshop</a:t>
            </a:r>
            <a:endParaRPr lang="en-US" dirty="0"/>
          </a:p>
        </p:txBody>
      </p:sp>
    </p:spTree>
    <p:extLst>
      <p:ext uri="{BB962C8B-B14F-4D97-AF65-F5344CB8AC3E}">
        <p14:creationId xmlns:p14="http://schemas.microsoft.com/office/powerpoint/2010/main" val="9097876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exploration on the cleansed data</a:t>
            </a:r>
            <a:endParaRPr lang="en-US" dirty="0"/>
          </a:p>
        </p:txBody>
      </p:sp>
      <p:sp>
        <p:nvSpPr>
          <p:cNvPr id="3" name="Rectangle 2"/>
          <p:cNvSpPr/>
          <p:nvPr/>
        </p:nvSpPr>
        <p:spPr>
          <a:xfrm>
            <a:off x="475181" y="1140589"/>
            <a:ext cx="8104001" cy="2862322"/>
          </a:xfrm>
          <a:prstGeom prst="rect">
            <a:avLst/>
          </a:prstGeom>
        </p:spPr>
        <p:txBody>
          <a:bodyPr wrap="square">
            <a:spAutoFit/>
          </a:bodyPr>
          <a:lstStyle/>
          <a:p>
            <a:pPr marL="285750" indent="-285750">
              <a:buFont typeface="Arial"/>
              <a:buChar char="•"/>
            </a:pPr>
            <a:r>
              <a:rPr lang="en-US" sz="2000" dirty="0"/>
              <a:t>Hypothesis: Do accidents in one police district result in more arrests than other police districts?</a:t>
            </a:r>
          </a:p>
          <a:p>
            <a:r>
              <a:rPr lang="en-US" sz="2000" dirty="0">
                <a:solidFill>
                  <a:srgbClr val="31859C"/>
                </a:solidFill>
              </a:rPr>
              <a:t>(Bar Chart - Options: Keys = PdDistrict, Values = IncidntNum, Aggregation = Count, Cluster By: Res)</a:t>
            </a:r>
          </a:p>
          <a:p>
            <a:pPr marL="285750" indent="-285750">
              <a:buFont typeface="Arial"/>
              <a:buChar char="•"/>
            </a:pPr>
            <a:endParaRPr lang="en-US" sz="2000" dirty="0" smtClean="0"/>
          </a:p>
          <a:p>
            <a:pPr marL="285750" indent="-285750">
              <a:buFont typeface="Arial"/>
              <a:buChar char="•"/>
            </a:pPr>
            <a:r>
              <a:rPr lang="en-US" sz="2000" dirty="0" smtClean="0"/>
              <a:t>Question</a:t>
            </a:r>
            <a:r>
              <a:rPr lang="en-US" sz="2000" dirty="0"/>
              <a:t>: How does the number of accidents change over the course of the week?</a:t>
            </a:r>
          </a:p>
          <a:p>
            <a:r>
              <a:rPr lang="en-US" sz="2000" dirty="0">
                <a:solidFill>
                  <a:srgbClr val="31859C"/>
                </a:solidFill>
              </a:rPr>
              <a:t>(Line Chart - Options: Keys = DayOfWeek, Values = IncidntNum, Aggregation = Count)</a:t>
            </a:r>
          </a:p>
        </p:txBody>
      </p:sp>
    </p:spTree>
    <p:extLst>
      <p:ext uri="{BB962C8B-B14F-4D97-AF65-F5344CB8AC3E}">
        <p14:creationId xmlns:p14="http://schemas.microsoft.com/office/powerpoint/2010/main" val="2901372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more results</a:t>
            </a:r>
            <a:endParaRPr lang="en-US" dirty="0"/>
          </a:p>
        </p:txBody>
      </p:sp>
      <p:pic>
        <p:nvPicPr>
          <p:cNvPr id="3" name="Picture 2"/>
          <p:cNvPicPr>
            <a:picLocks noChangeAspect="1"/>
          </p:cNvPicPr>
          <p:nvPr/>
        </p:nvPicPr>
        <p:blipFill>
          <a:blip r:embed="rId2"/>
          <a:stretch>
            <a:fillRect/>
          </a:stretch>
        </p:blipFill>
        <p:spPr>
          <a:xfrm>
            <a:off x="838047" y="810269"/>
            <a:ext cx="7533783" cy="4098482"/>
          </a:xfrm>
          <a:prstGeom prst="rect">
            <a:avLst/>
          </a:prstGeom>
          <a:ln>
            <a:solidFill>
              <a:schemeClr val="bg1">
                <a:lumMod val="50000"/>
              </a:schemeClr>
            </a:solidFill>
          </a:ln>
        </p:spPr>
      </p:pic>
    </p:spTree>
    <p:extLst>
      <p:ext uri="{BB962C8B-B14F-4D97-AF65-F5344CB8AC3E}">
        <p14:creationId xmlns:p14="http://schemas.microsoft.com/office/powerpoint/2010/main" val="31117667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have we learned</a:t>
            </a:r>
            <a:endParaRPr lang="en-US" dirty="0"/>
          </a:p>
        </p:txBody>
      </p:sp>
      <p:sp>
        <p:nvSpPr>
          <p:cNvPr id="3" name="Rectangle 2"/>
          <p:cNvSpPr/>
          <p:nvPr/>
        </p:nvSpPr>
        <p:spPr>
          <a:xfrm>
            <a:off x="768929" y="1252898"/>
            <a:ext cx="7533783" cy="2800766"/>
          </a:xfrm>
          <a:prstGeom prst="rect">
            <a:avLst/>
          </a:prstGeom>
        </p:spPr>
        <p:txBody>
          <a:bodyPr wrap="square">
            <a:spAutoFit/>
          </a:bodyPr>
          <a:lstStyle/>
          <a:p>
            <a:pPr marL="285750" indent="-285750">
              <a:buFont typeface="Arial"/>
              <a:buChar char="•"/>
            </a:pPr>
            <a:r>
              <a:rPr lang="en-US" sz="2200" dirty="0"/>
              <a:t>A few lines of code makes it a lot easier to see that</a:t>
            </a:r>
            <a:r>
              <a:rPr lang="en-US" sz="2200" dirty="0" smtClean="0"/>
              <a:t>:</a:t>
            </a:r>
          </a:p>
          <a:p>
            <a:pPr marL="800100" lvl="1" indent="-342900">
              <a:buFont typeface="+mj-lt"/>
              <a:buAutoNum type="arabicPeriod"/>
            </a:pPr>
            <a:r>
              <a:rPr lang="en-US" sz="2200" dirty="0" smtClean="0"/>
              <a:t>Accidents </a:t>
            </a:r>
            <a:r>
              <a:rPr lang="en-US" sz="2200" dirty="0"/>
              <a:t>in the Richmond police district are much more likely to result in arrest than all other </a:t>
            </a:r>
            <a:r>
              <a:rPr lang="en-US" sz="2200" dirty="0" smtClean="0"/>
              <a:t>districts</a:t>
            </a:r>
          </a:p>
          <a:p>
            <a:pPr marL="800100" lvl="1" indent="-342900">
              <a:buFont typeface="+mj-lt"/>
              <a:buAutoNum type="arabicPeriod"/>
            </a:pPr>
            <a:r>
              <a:rPr lang="en-US" sz="2200" dirty="0" smtClean="0"/>
              <a:t>The </a:t>
            </a:r>
            <a:r>
              <a:rPr lang="en-US" sz="2200" dirty="0"/>
              <a:t>number of accidents peaks during the middle of the week, but decreases afterwards as the week winds down</a:t>
            </a:r>
            <a:r>
              <a:rPr lang="en-US" sz="2200" dirty="0" smtClean="0"/>
              <a:t>.</a:t>
            </a:r>
          </a:p>
          <a:p>
            <a:pPr lvl="1"/>
            <a:endParaRPr lang="en-US" sz="2200" dirty="0"/>
          </a:p>
          <a:p>
            <a:r>
              <a:rPr lang="en-US" sz="2200" dirty="0">
                <a:solidFill>
                  <a:srgbClr val="31859C"/>
                </a:solidFill>
              </a:rPr>
              <a:t>Now let's focus on the Taraval police district using some friendly SQL </a:t>
            </a:r>
            <a:r>
              <a:rPr lang="en-US" sz="2200" dirty="0" smtClean="0">
                <a:solidFill>
                  <a:srgbClr val="31859C"/>
                </a:solidFill>
              </a:rPr>
              <a:t>notation</a:t>
            </a:r>
            <a:endParaRPr lang="en-US" sz="2200" dirty="0">
              <a:solidFill>
                <a:srgbClr val="31859C"/>
              </a:solidFill>
            </a:endParaRPr>
          </a:p>
        </p:txBody>
      </p:sp>
    </p:spTree>
    <p:extLst>
      <p:ext uri="{BB962C8B-B14F-4D97-AF65-F5344CB8AC3E}">
        <p14:creationId xmlns:p14="http://schemas.microsoft.com/office/powerpoint/2010/main" val="16138526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use Spark SQL to focus on TARAVAL</a:t>
            </a:r>
            <a:endParaRPr lang="en-US" dirty="0"/>
          </a:p>
        </p:txBody>
      </p:sp>
      <p:sp>
        <p:nvSpPr>
          <p:cNvPr id="3" name="Rectangle 2"/>
          <p:cNvSpPr/>
          <p:nvPr/>
        </p:nvSpPr>
        <p:spPr>
          <a:xfrm>
            <a:off x="449263" y="1226750"/>
            <a:ext cx="7818892" cy="2963209"/>
          </a:xfrm>
          <a:prstGeom prst="rect">
            <a:avLst/>
          </a:prstGeom>
        </p:spPr>
        <p:txBody>
          <a:bodyPr wrap="square">
            <a:normAutofit/>
          </a:bodyPr>
          <a:lstStyle/>
          <a:p>
            <a:pPr marL="285750" indent="-285750">
              <a:buFont typeface="Arial"/>
              <a:buChar char="•"/>
            </a:pPr>
            <a:r>
              <a:rPr lang="en-US" dirty="0" smtClean="0">
                <a:latin typeface="Calibri"/>
                <a:cs typeface="Calibri"/>
              </a:rPr>
              <a:t>In a new cell, enter the following code to create a temporary SQL Table so we can then use regular a SQL query to select the accidents from TARAVAL.</a:t>
            </a:r>
          </a:p>
          <a:p>
            <a:pPr marL="285750" indent="-285750">
              <a:buFont typeface="Arial"/>
              <a:buChar char="•"/>
            </a:pPr>
            <a:r>
              <a:rPr lang="en-US" dirty="0" smtClean="0">
                <a:latin typeface="Calibri"/>
                <a:cs typeface="Calibri"/>
              </a:rPr>
              <a:t>The results are then stored in a new Spark DataFrame</a:t>
            </a:r>
          </a:p>
          <a:p>
            <a:endParaRPr lang="en-US" dirty="0" smtClean="0">
              <a:latin typeface="Calibri"/>
              <a:cs typeface="Calibri"/>
            </a:endParaRPr>
          </a:p>
          <a:p>
            <a:r>
              <a:rPr lang="en-US" dirty="0" smtClean="0">
                <a:solidFill>
                  <a:srgbClr val="31859C"/>
                </a:solidFill>
                <a:latin typeface="Courier"/>
                <a:cs typeface="Courier"/>
              </a:rPr>
              <a:t>accidents.registerTempTable</a:t>
            </a:r>
            <a:r>
              <a:rPr lang="en-US" dirty="0">
                <a:solidFill>
                  <a:srgbClr val="31859C"/>
                </a:solidFill>
                <a:latin typeface="Courier"/>
                <a:cs typeface="Courier"/>
              </a:rPr>
              <a:t>("accidents")</a:t>
            </a:r>
          </a:p>
          <a:p>
            <a:r>
              <a:rPr lang="en-US" dirty="0">
                <a:solidFill>
                  <a:srgbClr val="31859C"/>
                </a:solidFill>
                <a:latin typeface="Courier"/>
                <a:cs typeface="Courier"/>
              </a:rPr>
              <a:t>taraval = sqlContext.sql("SELECT * FROM accidents WHERE PdDistrict='TARAVAL'")</a:t>
            </a:r>
          </a:p>
        </p:txBody>
      </p:sp>
    </p:spTree>
    <p:extLst>
      <p:ext uri="{BB962C8B-B14F-4D97-AF65-F5344CB8AC3E}">
        <p14:creationId xmlns:p14="http://schemas.microsoft.com/office/powerpoint/2010/main" val="25361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Exploration on TARAVAL accidents</a:t>
            </a:r>
            <a:endParaRPr lang="en-US" dirty="0"/>
          </a:p>
        </p:txBody>
      </p:sp>
      <p:sp>
        <p:nvSpPr>
          <p:cNvPr id="3" name="Rectangle 2"/>
          <p:cNvSpPr/>
          <p:nvPr/>
        </p:nvSpPr>
        <p:spPr>
          <a:xfrm>
            <a:off x="587497" y="1279089"/>
            <a:ext cx="8223128" cy="3213239"/>
          </a:xfrm>
          <a:prstGeom prst="rect">
            <a:avLst/>
          </a:prstGeom>
        </p:spPr>
        <p:txBody>
          <a:bodyPr>
            <a:normAutofit/>
          </a:bodyPr>
          <a:lstStyle/>
          <a:p>
            <a:pPr marL="285750" indent="-285750">
              <a:buFont typeface="Arial"/>
              <a:buChar char="•"/>
            </a:pPr>
            <a:r>
              <a:rPr lang="en-US" dirty="0"/>
              <a:t>Question: Where in Taraval do most accidents happen?</a:t>
            </a:r>
          </a:p>
          <a:p>
            <a:r>
              <a:rPr lang="en-US" dirty="0">
                <a:solidFill>
                  <a:srgbClr val="31859C"/>
                </a:solidFill>
              </a:rPr>
              <a:t>(Map - Options: Keys = [X,Y], Values = IncidntNum, Aggregation = Count,</a:t>
            </a:r>
          </a:p>
          <a:p>
            <a:r>
              <a:rPr lang="en-US" dirty="0">
                <a:solidFill>
                  <a:srgbClr val="31859C"/>
                </a:solidFill>
              </a:rPr>
              <a:t>Renderer: mapbox, kind: chloropleth-cluster)</a:t>
            </a:r>
          </a:p>
          <a:p>
            <a:endParaRPr lang="en-US" dirty="0" smtClean="0"/>
          </a:p>
          <a:p>
            <a:pPr marL="285750" indent="-285750">
              <a:buFont typeface="Arial"/>
              <a:buChar char="•"/>
            </a:pPr>
            <a:r>
              <a:rPr lang="en-US" dirty="0" smtClean="0"/>
              <a:t>Question</a:t>
            </a:r>
            <a:r>
              <a:rPr lang="en-US" dirty="0"/>
              <a:t>: What time of day do most accidents occur?</a:t>
            </a:r>
          </a:p>
          <a:p>
            <a:r>
              <a:rPr lang="en-US" dirty="0">
                <a:solidFill>
                  <a:srgbClr val="31859C"/>
                </a:solidFill>
              </a:rPr>
              <a:t>(Line Chart - Options: Keys = Hour, Values = IncidntNum, Aggregation = Count</a:t>
            </a:r>
            <a:r>
              <a:rPr lang="en-US" dirty="0" smtClean="0">
                <a:solidFill>
                  <a:srgbClr val="31859C"/>
                </a:solidFill>
              </a:rPr>
              <a:t>)</a:t>
            </a:r>
          </a:p>
          <a:p>
            <a:endParaRPr lang="en-US" dirty="0">
              <a:solidFill>
                <a:srgbClr val="31859C"/>
              </a:solidFill>
            </a:endParaRPr>
          </a:p>
          <a:p>
            <a:r>
              <a:rPr lang="en-US" dirty="0" smtClean="0">
                <a:solidFill>
                  <a:schemeClr val="bg1">
                    <a:lumMod val="50000"/>
                  </a:schemeClr>
                </a:solidFill>
              </a:rPr>
              <a:t>Note: The Notebook comes with a public Mapbox access token. You can also create your own free Mapbox access token at the following url</a:t>
            </a:r>
            <a:r>
              <a:rPr lang="en-US" dirty="0">
                <a:solidFill>
                  <a:schemeClr val="bg1">
                    <a:lumMod val="50000"/>
                  </a:schemeClr>
                </a:solidFill>
              </a:rPr>
              <a:t>: </a:t>
            </a:r>
            <a:endParaRPr lang="en-US" dirty="0" smtClean="0">
              <a:solidFill>
                <a:schemeClr val="bg1">
                  <a:lumMod val="50000"/>
                </a:schemeClr>
              </a:solidFill>
            </a:endParaRPr>
          </a:p>
          <a:p>
            <a:r>
              <a:rPr lang="en-US" dirty="0">
                <a:solidFill>
                  <a:srgbClr val="31859C"/>
                </a:solidFill>
              </a:rPr>
              <a:t>	</a:t>
            </a:r>
            <a:r>
              <a:rPr lang="en-US" dirty="0" smtClean="0">
                <a:solidFill>
                  <a:srgbClr val="31859C"/>
                </a:solidFill>
                <a:hlinkClick r:id="rId2"/>
              </a:rPr>
              <a:t>https</a:t>
            </a:r>
            <a:r>
              <a:rPr lang="en-US" dirty="0">
                <a:solidFill>
                  <a:srgbClr val="31859C"/>
                </a:solidFill>
                <a:hlinkClick r:id="rId2"/>
              </a:rPr>
              <a:t>://www.mapbox.com/help/create-api-access-token</a:t>
            </a:r>
            <a:r>
              <a:rPr lang="en-US" dirty="0" smtClean="0">
                <a:solidFill>
                  <a:srgbClr val="31859C"/>
                </a:solidFill>
                <a:hlinkClick r:id="rId2"/>
              </a:rPr>
              <a:t>/</a:t>
            </a:r>
            <a:endParaRPr lang="en-US" dirty="0" smtClean="0">
              <a:solidFill>
                <a:srgbClr val="31859C"/>
              </a:solidFill>
            </a:endParaRPr>
          </a:p>
          <a:p>
            <a:endParaRPr lang="en-US" dirty="0" smtClean="0">
              <a:solidFill>
                <a:srgbClr val="31859C"/>
              </a:solidFill>
            </a:endParaRPr>
          </a:p>
          <a:p>
            <a:endParaRPr lang="en-US" dirty="0">
              <a:solidFill>
                <a:srgbClr val="31859C"/>
              </a:solidFill>
            </a:endParaRPr>
          </a:p>
        </p:txBody>
      </p:sp>
    </p:spTree>
    <p:extLst>
      <p:ext uri="{BB962C8B-B14F-4D97-AF65-F5344CB8AC3E}">
        <p14:creationId xmlns:p14="http://schemas.microsoft.com/office/powerpoint/2010/main" val="16009805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113" y="32751"/>
            <a:ext cx="8545512" cy="547690"/>
          </a:xfrm>
        </p:spPr>
        <p:txBody>
          <a:bodyPr/>
          <a:lstStyle/>
          <a:p>
            <a:r>
              <a:rPr lang="en-US" dirty="0" smtClean="0"/>
              <a:t>Map Visualization</a:t>
            </a:r>
            <a:endParaRPr lang="en-US" dirty="0"/>
          </a:p>
        </p:txBody>
      </p:sp>
      <p:pic>
        <p:nvPicPr>
          <p:cNvPr id="3" name="Picture 2"/>
          <p:cNvPicPr>
            <a:picLocks noChangeAspect="1"/>
          </p:cNvPicPr>
          <p:nvPr/>
        </p:nvPicPr>
        <p:blipFill>
          <a:blip r:embed="rId2"/>
          <a:stretch>
            <a:fillRect/>
          </a:stretch>
        </p:blipFill>
        <p:spPr>
          <a:xfrm>
            <a:off x="695313" y="580441"/>
            <a:ext cx="7227255" cy="4285209"/>
          </a:xfrm>
          <a:prstGeom prst="rect">
            <a:avLst/>
          </a:prstGeom>
          <a:ln>
            <a:solidFill>
              <a:srgbClr val="7F7F7F"/>
            </a:solidFill>
          </a:ln>
        </p:spPr>
      </p:pic>
    </p:spTree>
    <p:extLst>
      <p:ext uri="{BB962C8B-B14F-4D97-AF65-F5344CB8AC3E}">
        <p14:creationId xmlns:p14="http://schemas.microsoft.com/office/powerpoint/2010/main" val="28288915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recap</a:t>
            </a:r>
            <a:endParaRPr lang="en-US" dirty="0"/>
          </a:p>
        </p:txBody>
      </p:sp>
      <p:sp>
        <p:nvSpPr>
          <p:cNvPr id="3" name="Rectangle 2"/>
          <p:cNvSpPr/>
          <p:nvPr/>
        </p:nvSpPr>
        <p:spPr>
          <a:xfrm>
            <a:off x="604775" y="889234"/>
            <a:ext cx="8043525" cy="3693319"/>
          </a:xfrm>
          <a:prstGeom prst="rect">
            <a:avLst/>
          </a:prstGeom>
        </p:spPr>
        <p:txBody>
          <a:bodyPr>
            <a:normAutofit/>
          </a:bodyPr>
          <a:lstStyle/>
          <a:p>
            <a:r>
              <a:rPr lang="en-US" dirty="0"/>
              <a:t>Most of the results from looking at the accident times are unsurprising:</a:t>
            </a:r>
          </a:p>
          <a:p>
            <a:pPr marL="285750" indent="-285750">
              <a:buFont typeface="Arial"/>
              <a:buChar char="•"/>
            </a:pPr>
            <a:r>
              <a:rPr lang="en-US" dirty="0"/>
              <a:t>Less accidents during very early morning (people probably sleeping</a:t>
            </a:r>
            <a:r>
              <a:rPr lang="en-US" dirty="0" smtClean="0"/>
              <a:t>)</a:t>
            </a:r>
          </a:p>
          <a:p>
            <a:pPr marL="285750" indent="-285750">
              <a:buFont typeface="Arial"/>
              <a:buChar char="•"/>
            </a:pPr>
            <a:r>
              <a:rPr lang="en-US" dirty="0" smtClean="0"/>
              <a:t>Steady </a:t>
            </a:r>
            <a:r>
              <a:rPr lang="en-US" dirty="0"/>
              <a:t>increase in number of accidents during morning commuting </a:t>
            </a:r>
            <a:r>
              <a:rPr lang="en-US" dirty="0" smtClean="0"/>
              <a:t>hours</a:t>
            </a:r>
          </a:p>
          <a:p>
            <a:pPr marL="285750" indent="-285750">
              <a:buFont typeface="Arial"/>
              <a:buChar char="•"/>
            </a:pPr>
            <a:r>
              <a:rPr lang="en-US" dirty="0" smtClean="0"/>
              <a:t>Less </a:t>
            </a:r>
            <a:r>
              <a:rPr lang="en-US" dirty="0"/>
              <a:t>accidents during mid-evening (people probably eating dinner</a:t>
            </a:r>
            <a:r>
              <a:rPr lang="en-US" dirty="0" smtClean="0"/>
              <a:t>)</a:t>
            </a:r>
          </a:p>
          <a:p>
            <a:pPr marL="285750" indent="-285750">
              <a:buFont typeface="Arial"/>
              <a:buChar char="•"/>
            </a:pPr>
            <a:r>
              <a:rPr lang="en-US" dirty="0" smtClean="0"/>
              <a:t>(</a:t>
            </a:r>
            <a:r>
              <a:rPr lang="en-US" dirty="0"/>
              <a:t>Sadly) more accidents late at night.</a:t>
            </a:r>
          </a:p>
          <a:p>
            <a:endParaRPr lang="en-US" dirty="0" smtClean="0"/>
          </a:p>
          <a:p>
            <a:r>
              <a:rPr lang="en-US" dirty="0" smtClean="0"/>
              <a:t>The </a:t>
            </a:r>
            <a:r>
              <a:rPr lang="en-US" dirty="0"/>
              <a:t>interesting thing here is the sudden spike in accidents during mid-afternoon (2-3PM) - twice as many accidents happen during this two-hour window</a:t>
            </a:r>
            <a:r>
              <a:rPr lang="en-US" dirty="0" smtClean="0"/>
              <a:t>!</a:t>
            </a:r>
          </a:p>
          <a:p>
            <a:endParaRPr lang="en-US" dirty="0"/>
          </a:p>
          <a:p>
            <a:r>
              <a:rPr lang="en-US" dirty="0" smtClean="0">
                <a:solidFill>
                  <a:schemeClr val="accent6">
                    <a:lumMod val="75000"/>
                  </a:schemeClr>
                </a:solidFill>
              </a:rPr>
              <a:t>In the next section, we’ll bring more data to find more insights on the data. But instead of writing more code in linear cells, we’ll build a dashboard using another PixieDust feature called PixieApps</a:t>
            </a:r>
            <a:endParaRPr lang="en-US" dirty="0">
              <a:solidFill>
                <a:schemeClr val="accent6">
                  <a:lumMod val="75000"/>
                </a:schemeClr>
              </a:solidFill>
            </a:endParaRPr>
          </a:p>
        </p:txBody>
      </p:sp>
    </p:spTree>
    <p:extLst>
      <p:ext uri="{BB962C8B-B14F-4D97-AF65-F5344CB8AC3E}">
        <p14:creationId xmlns:p14="http://schemas.microsoft.com/office/powerpoint/2010/main" val="42633768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113" y="167550"/>
            <a:ext cx="8545512" cy="547690"/>
          </a:xfrm>
        </p:spPr>
        <p:txBody>
          <a:bodyPr/>
          <a:lstStyle/>
          <a:p>
            <a:r>
              <a:rPr lang="en-US" dirty="0" smtClean="0"/>
              <a:t>What are PixieApps</a:t>
            </a:r>
            <a:endParaRPr lang="en-US" dirty="0"/>
          </a:p>
        </p:txBody>
      </p:sp>
      <p:sp>
        <p:nvSpPr>
          <p:cNvPr id="3" name="Rectangle 2"/>
          <p:cNvSpPr/>
          <p:nvPr/>
        </p:nvSpPr>
        <p:spPr>
          <a:xfrm>
            <a:off x="551110" y="810268"/>
            <a:ext cx="8259515" cy="4003505"/>
          </a:xfrm>
          <a:prstGeom prst="rect">
            <a:avLst/>
          </a:prstGeom>
        </p:spPr>
        <p:txBody>
          <a:bodyPr wrap="square">
            <a:normAutofit fontScale="92500" lnSpcReduction="10000"/>
          </a:bodyPr>
          <a:lstStyle/>
          <a:p>
            <a:pPr marL="346075" indent="-285750">
              <a:buSzPct val="75000"/>
              <a:buChar char="•"/>
              <a:defRPr sz="3400"/>
            </a:pPr>
            <a:r>
              <a:rPr lang="en-US" sz="2000" dirty="0">
                <a:latin typeface="Calibri"/>
                <a:cs typeface="Calibri"/>
              </a:rPr>
              <a:t>PixieApps are Python classes that let you write UI for your analytics</a:t>
            </a:r>
          </a:p>
          <a:p>
            <a:pPr marL="346075" indent="-285750">
              <a:buSzPct val="75000"/>
              <a:buChar char="•"/>
              <a:defRPr sz="3400"/>
            </a:pPr>
            <a:r>
              <a:rPr lang="en-US" sz="2000" dirty="0">
                <a:latin typeface="Calibri"/>
                <a:cs typeface="Calibri"/>
              </a:rPr>
              <a:t>Easy to build: mostly HTML and CSS with some custom </a:t>
            </a:r>
            <a:r>
              <a:rPr lang="en-US" sz="2000" dirty="0" smtClean="0">
                <a:latin typeface="Calibri"/>
                <a:cs typeface="Calibri"/>
              </a:rPr>
              <a:t>attributes</a:t>
            </a:r>
            <a:endParaRPr lang="en-US" sz="2000" dirty="0">
              <a:latin typeface="Calibri"/>
              <a:cs typeface="Calibri"/>
            </a:endParaRPr>
          </a:p>
          <a:p>
            <a:pPr marL="346075" indent="-285750">
              <a:buSzPct val="75000"/>
              <a:buChar char="•"/>
              <a:defRPr sz="3400"/>
            </a:pPr>
            <a:r>
              <a:rPr lang="en-US" sz="2000" dirty="0">
                <a:latin typeface="Calibri"/>
                <a:cs typeface="Calibri"/>
              </a:rPr>
              <a:t>Leverage PixieDust Display visualization for charting</a:t>
            </a:r>
          </a:p>
          <a:p>
            <a:pPr marL="346075" indent="-285750">
              <a:buSzPct val="75000"/>
              <a:buChar char="•"/>
              <a:defRPr sz="3400"/>
            </a:pPr>
            <a:r>
              <a:rPr lang="en-US" sz="2000" dirty="0">
                <a:latin typeface="Calibri"/>
                <a:cs typeface="Calibri"/>
              </a:rPr>
              <a:t>With PixieApps you can:</a:t>
            </a:r>
          </a:p>
          <a:p>
            <a:pPr marL="803275" lvl="4" indent="-285750">
              <a:buSzPct val="75000"/>
              <a:buChar char="•"/>
              <a:defRPr sz="3400"/>
            </a:pPr>
            <a:r>
              <a:rPr lang="en-US" sz="2000" dirty="0">
                <a:latin typeface="Calibri"/>
                <a:cs typeface="Calibri"/>
              </a:rPr>
              <a:t>Create different html views with routes to invoke them</a:t>
            </a:r>
          </a:p>
          <a:p>
            <a:pPr marL="803275" lvl="4" indent="-285750">
              <a:buSzPct val="75000"/>
              <a:buChar char="•"/>
              <a:defRPr sz="3400"/>
            </a:pPr>
            <a:r>
              <a:rPr lang="en-US" sz="2000" dirty="0">
                <a:latin typeface="Calibri"/>
                <a:cs typeface="Calibri"/>
              </a:rPr>
              <a:t>Invoke Python Scripts from user interactions</a:t>
            </a:r>
          </a:p>
          <a:p>
            <a:pPr marL="803275" lvl="4" indent="-285750">
              <a:buSzPct val="75000"/>
              <a:buChar char="•"/>
              <a:defRPr sz="3400"/>
            </a:pPr>
            <a:r>
              <a:rPr lang="en-US" sz="2000" dirty="0">
                <a:latin typeface="Calibri"/>
                <a:cs typeface="Calibri"/>
              </a:rPr>
              <a:t>Run in the notebook cell output or in a Dialog</a:t>
            </a:r>
          </a:p>
          <a:p>
            <a:pPr marL="803275" lvl="4" indent="-285750">
              <a:buSzPct val="75000"/>
              <a:buChar char="•"/>
              <a:defRPr sz="3400"/>
            </a:pPr>
            <a:r>
              <a:rPr lang="en-US" sz="2000" dirty="0">
                <a:latin typeface="Calibri"/>
                <a:cs typeface="Calibri"/>
              </a:rPr>
              <a:t>and much more</a:t>
            </a:r>
            <a:r>
              <a:rPr lang="mr-IN" sz="2000" dirty="0">
                <a:latin typeface="Calibri"/>
                <a:cs typeface="Calibri"/>
              </a:rPr>
              <a:t>…</a:t>
            </a:r>
            <a:endParaRPr lang="en-US" sz="2000" dirty="0">
              <a:latin typeface="Calibri"/>
              <a:cs typeface="Calibri"/>
            </a:endParaRPr>
          </a:p>
          <a:p>
            <a:pPr marL="346075" lvl="3" indent="-285750">
              <a:buSzPct val="75000"/>
              <a:buChar char="•"/>
              <a:defRPr sz="3400"/>
            </a:pPr>
            <a:r>
              <a:rPr lang="en-US" sz="2000" dirty="0">
                <a:latin typeface="Calibri"/>
                <a:cs typeface="Calibri"/>
              </a:rPr>
              <a:t>Use cases:</a:t>
            </a:r>
          </a:p>
          <a:p>
            <a:pPr marL="803275" lvl="4" indent="-285750">
              <a:buSzPct val="75000"/>
              <a:buChar char="•"/>
              <a:defRPr sz="3400"/>
            </a:pPr>
            <a:r>
              <a:rPr lang="en-US" sz="2000" dirty="0">
                <a:latin typeface="Calibri"/>
                <a:cs typeface="Calibri"/>
              </a:rPr>
              <a:t>Dashboards</a:t>
            </a:r>
          </a:p>
          <a:p>
            <a:pPr marL="803275" lvl="4" indent="-285750">
              <a:buSzPct val="75000"/>
              <a:buChar char="•"/>
              <a:defRPr sz="3400"/>
            </a:pPr>
            <a:r>
              <a:rPr lang="en-US" sz="2000" dirty="0">
                <a:latin typeface="Calibri"/>
                <a:cs typeface="Calibri"/>
              </a:rPr>
              <a:t>Data Browsers</a:t>
            </a:r>
          </a:p>
          <a:p>
            <a:pPr marL="803275" lvl="4" indent="-285750">
              <a:buSzPct val="75000"/>
              <a:buChar char="•"/>
              <a:defRPr sz="3400"/>
            </a:pPr>
            <a:r>
              <a:rPr lang="en-US" sz="2000" dirty="0">
                <a:latin typeface="Calibri"/>
                <a:cs typeface="Calibri"/>
              </a:rPr>
              <a:t>Data Pipeline </a:t>
            </a:r>
            <a:r>
              <a:rPr lang="en-US" sz="2000" dirty="0" smtClean="0">
                <a:latin typeface="Calibri"/>
                <a:cs typeface="Calibri"/>
              </a:rPr>
              <a:t>Management</a:t>
            </a:r>
          </a:p>
          <a:p>
            <a:pPr marL="60325" lvl="3">
              <a:buSzPct val="75000"/>
              <a:defRPr sz="3400"/>
            </a:pPr>
            <a:endParaRPr lang="en-US" sz="2000" dirty="0" smtClean="0">
              <a:latin typeface="Calibri"/>
              <a:cs typeface="Calibri"/>
            </a:endParaRPr>
          </a:p>
          <a:p>
            <a:pPr marL="60325" lvl="3">
              <a:buSzPct val="75000"/>
              <a:defRPr sz="3400"/>
            </a:pPr>
            <a:r>
              <a:rPr lang="en-US" sz="2000" dirty="0" smtClean="0">
                <a:solidFill>
                  <a:schemeClr val="accent6">
                    <a:lumMod val="75000"/>
                  </a:schemeClr>
                </a:solidFill>
                <a:latin typeface="Calibri"/>
                <a:cs typeface="Calibri"/>
              </a:rPr>
              <a:t>Note: Please take the time to browse the PixieApp documentation </a:t>
            </a:r>
            <a:r>
              <a:rPr lang="en-US" sz="2000" dirty="0">
                <a:solidFill>
                  <a:schemeClr val="accent6">
                    <a:lumMod val="75000"/>
                  </a:schemeClr>
                </a:solidFill>
                <a:cs typeface="Calibri"/>
              </a:rPr>
              <a:t>page here: </a:t>
            </a:r>
            <a:r>
              <a:rPr lang="en-US" sz="2000" dirty="0">
                <a:solidFill>
                  <a:schemeClr val="accent6">
                    <a:lumMod val="75000"/>
                  </a:schemeClr>
                </a:solidFill>
                <a:cs typeface="Calibri"/>
                <a:hlinkClick r:id="rId2"/>
              </a:rPr>
              <a:t>https://ibm-cds-labs.github.io/pixiedust/</a:t>
            </a:r>
            <a:r>
              <a:rPr lang="en-US" sz="2000" dirty="0" smtClean="0">
                <a:solidFill>
                  <a:schemeClr val="accent6">
                    <a:lumMod val="75000"/>
                  </a:schemeClr>
                </a:solidFill>
                <a:cs typeface="Calibri"/>
                <a:hlinkClick r:id="rId2"/>
              </a:rPr>
              <a:t>pixieapps.html</a:t>
            </a:r>
            <a:endParaRPr lang="en-US" sz="2000" dirty="0" smtClean="0">
              <a:solidFill>
                <a:schemeClr val="accent6">
                  <a:lumMod val="75000"/>
                </a:schemeClr>
              </a:solidFill>
              <a:cs typeface="Calibri"/>
            </a:endParaRPr>
          </a:p>
          <a:p>
            <a:pPr marL="60325" lvl="3">
              <a:buSzPct val="75000"/>
              <a:defRPr sz="3400"/>
            </a:pPr>
            <a:endParaRPr lang="en-US" sz="2000" dirty="0" smtClean="0">
              <a:latin typeface="Calibri"/>
              <a:cs typeface="Calibri"/>
            </a:endParaRPr>
          </a:p>
        </p:txBody>
      </p:sp>
    </p:spTree>
    <p:extLst>
      <p:ext uri="{BB962C8B-B14F-4D97-AF65-F5344CB8AC3E}">
        <p14:creationId xmlns:p14="http://schemas.microsoft.com/office/powerpoint/2010/main" val="41149923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79028" y="1091568"/>
            <a:ext cx="8119251" cy="3301604"/>
          </a:xfrm>
          <a:prstGeom prst="rect">
            <a:avLst/>
          </a:prstGeom>
          <a:ln>
            <a:solidFill>
              <a:schemeClr val="bg1">
                <a:lumMod val="85000"/>
              </a:schemeClr>
            </a:solidFill>
          </a:ln>
        </p:spPr>
      </p:pic>
      <p:grpSp>
        <p:nvGrpSpPr>
          <p:cNvPr id="15" name="Group 14"/>
          <p:cNvGrpSpPr/>
          <p:nvPr/>
        </p:nvGrpSpPr>
        <p:grpSpPr>
          <a:xfrm>
            <a:off x="779029" y="912477"/>
            <a:ext cx="7506840" cy="448300"/>
            <a:chOff x="2077397" y="2433268"/>
            <a:chExt cx="20018241" cy="1195465"/>
          </a:xfrm>
        </p:grpSpPr>
        <p:sp>
          <p:nvSpPr>
            <p:cNvPr id="3" name="Rectangle 2"/>
            <p:cNvSpPr/>
            <p:nvPr/>
          </p:nvSpPr>
          <p:spPr>
            <a:xfrm>
              <a:off x="2077397" y="2780638"/>
              <a:ext cx="8257544" cy="848095"/>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sp>
          <p:nvSpPr>
            <p:cNvPr id="4" name="TextBox 3"/>
            <p:cNvSpPr txBox="1"/>
            <p:nvPr/>
          </p:nvSpPr>
          <p:spPr>
            <a:xfrm>
              <a:off x="12349379" y="2433268"/>
              <a:ext cx="9746259" cy="10122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dirty="0">
                  <a:solidFill>
                    <a:srgbClr val="E46C0A"/>
                  </a:solidFill>
                </a:rPr>
                <a:t>I</a:t>
              </a:r>
              <a:r>
                <a:rPr lang="en-US" dirty="0">
                  <a:solidFill>
                    <a:srgbClr val="E46C0A"/>
                  </a:solidFill>
                </a:rPr>
                <a:t>mport app package to start things off</a:t>
              </a:r>
              <a:endParaRPr lang="en-US" dirty="0">
                <a:solidFill>
                  <a:srgbClr val="E46C0A"/>
                </a:solidFill>
              </a:endParaRPr>
            </a:p>
          </p:txBody>
        </p:sp>
        <p:grpSp>
          <p:nvGrpSpPr>
            <p:cNvPr id="14" name="Group 13"/>
            <p:cNvGrpSpPr/>
            <p:nvPr/>
          </p:nvGrpSpPr>
          <p:grpSpPr>
            <a:xfrm>
              <a:off x="10334941" y="2627700"/>
              <a:ext cx="1970645" cy="724058"/>
              <a:chOff x="10334941" y="2627700"/>
              <a:chExt cx="1970645" cy="724058"/>
            </a:xfrm>
          </p:grpSpPr>
          <p:cxnSp>
            <p:nvCxnSpPr>
              <p:cNvPr id="9" name="Straight Connector 8"/>
              <p:cNvCxnSpPr>
                <a:stCxn id="3" idx="3"/>
              </p:cNvCxnSpPr>
              <p:nvPr/>
            </p:nvCxnSpPr>
            <p:spPr>
              <a:xfrm flipV="1">
                <a:off x="10334941" y="3043748"/>
                <a:ext cx="1970645" cy="160939"/>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11" name="Straight Connector 10"/>
              <p:cNvCxnSpPr/>
              <p:nvPr/>
            </p:nvCxnSpPr>
            <p:spPr>
              <a:xfrm>
                <a:off x="12283691" y="2627700"/>
                <a:ext cx="21895" cy="724058"/>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grpSp>
        <p:nvGrpSpPr>
          <p:cNvPr id="20" name="Group 19"/>
          <p:cNvGrpSpPr/>
          <p:nvPr/>
        </p:nvGrpSpPr>
        <p:grpSpPr>
          <a:xfrm>
            <a:off x="803334" y="1298090"/>
            <a:ext cx="8217997" cy="390821"/>
            <a:chOff x="2077397" y="2564651"/>
            <a:chExt cx="21914656" cy="1042186"/>
          </a:xfrm>
        </p:grpSpPr>
        <p:sp>
          <p:nvSpPr>
            <p:cNvPr id="21" name="Rectangle 20"/>
            <p:cNvSpPr/>
            <p:nvPr/>
          </p:nvSpPr>
          <p:spPr>
            <a:xfrm>
              <a:off x="2077397" y="2758744"/>
              <a:ext cx="2368376" cy="848093"/>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sp>
          <p:nvSpPr>
            <p:cNvPr id="22" name="TextBox 21"/>
            <p:cNvSpPr txBox="1"/>
            <p:nvPr/>
          </p:nvSpPr>
          <p:spPr>
            <a:xfrm>
              <a:off x="12349377" y="2564651"/>
              <a:ext cx="11642676" cy="10122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dirty="0" smtClean="0">
                  <a:solidFill>
                    <a:srgbClr val="E46C0A"/>
                  </a:solidFill>
                </a:rPr>
                <a:t>Simple annotation to tell PixieDust it’s an app</a:t>
              </a:r>
              <a:endParaRPr lang="en-US" dirty="0">
                <a:solidFill>
                  <a:srgbClr val="E46C0A"/>
                </a:solidFill>
              </a:endParaRPr>
            </a:p>
          </p:txBody>
        </p:sp>
        <p:grpSp>
          <p:nvGrpSpPr>
            <p:cNvPr id="23" name="Group 22"/>
            <p:cNvGrpSpPr/>
            <p:nvPr/>
          </p:nvGrpSpPr>
          <p:grpSpPr>
            <a:xfrm>
              <a:off x="4445773" y="2694266"/>
              <a:ext cx="7772229" cy="792483"/>
              <a:chOff x="4445773" y="2694266"/>
              <a:chExt cx="7772229" cy="792483"/>
            </a:xfrm>
          </p:grpSpPr>
          <p:cxnSp>
            <p:nvCxnSpPr>
              <p:cNvPr id="24" name="Straight Connector 23"/>
              <p:cNvCxnSpPr>
                <a:stCxn id="21" idx="3"/>
              </p:cNvCxnSpPr>
              <p:nvPr/>
            </p:nvCxnSpPr>
            <p:spPr>
              <a:xfrm flipV="1">
                <a:off x="4445773" y="3110323"/>
                <a:ext cx="7751205" cy="72466"/>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25" name="Straight Connector 24"/>
              <p:cNvCxnSpPr/>
              <p:nvPr/>
            </p:nvCxnSpPr>
            <p:spPr>
              <a:xfrm>
                <a:off x="12196978" y="2694266"/>
                <a:ext cx="21024" cy="792483"/>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grpSp>
        <p:nvGrpSpPr>
          <p:cNvPr id="35" name="Group 34"/>
          <p:cNvGrpSpPr/>
          <p:nvPr/>
        </p:nvGrpSpPr>
        <p:grpSpPr>
          <a:xfrm>
            <a:off x="1133121" y="1668745"/>
            <a:ext cx="6453864" cy="622991"/>
            <a:chOff x="2432208" y="2240115"/>
            <a:chExt cx="17210305" cy="1661310"/>
          </a:xfrm>
        </p:grpSpPr>
        <p:sp>
          <p:nvSpPr>
            <p:cNvPr id="36" name="Rectangle 35"/>
            <p:cNvSpPr/>
            <p:nvPr/>
          </p:nvSpPr>
          <p:spPr>
            <a:xfrm>
              <a:off x="2432208" y="2758742"/>
              <a:ext cx="2013563" cy="848096"/>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sp>
          <p:nvSpPr>
            <p:cNvPr id="37" name="TextBox 36"/>
            <p:cNvSpPr txBox="1"/>
            <p:nvPr/>
          </p:nvSpPr>
          <p:spPr>
            <a:xfrm>
              <a:off x="8167243" y="2240115"/>
              <a:ext cx="11475270" cy="166131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smtClean="0">
                  <a:solidFill>
                    <a:srgbClr val="E46C0A"/>
                  </a:solidFill>
                </a:rPr>
                <a:t>Define the default route (no args). </a:t>
              </a:r>
            </a:p>
            <a:p>
              <a:pPr>
                <a:lnSpc>
                  <a:spcPct val="50000"/>
                </a:lnSpc>
                <a:spcBef>
                  <a:spcPts val="638"/>
                </a:spcBef>
              </a:pPr>
              <a:r>
                <a:rPr lang="en-US" dirty="0" smtClean="0">
                  <a:solidFill>
                    <a:srgbClr val="E46C0A"/>
                  </a:solidFill>
                </a:rPr>
                <a:t>Method will return the view’s html fragment</a:t>
              </a:r>
              <a:endParaRPr lang="en-US" dirty="0">
                <a:solidFill>
                  <a:srgbClr val="E46C0A"/>
                </a:solidFill>
              </a:endParaRPr>
            </a:p>
          </p:txBody>
        </p:sp>
        <p:grpSp>
          <p:nvGrpSpPr>
            <p:cNvPr id="38" name="Group 37"/>
            <p:cNvGrpSpPr/>
            <p:nvPr/>
          </p:nvGrpSpPr>
          <p:grpSpPr>
            <a:xfrm>
              <a:off x="4445771" y="2607565"/>
              <a:ext cx="3613725" cy="1160564"/>
              <a:chOff x="4445771" y="2607565"/>
              <a:chExt cx="3613725" cy="1160564"/>
            </a:xfrm>
          </p:grpSpPr>
          <p:cxnSp>
            <p:nvCxnSpPr>
              <p:cNvPr id="39" name="Straight Connector 38"/>
              <p:cNvCxnSpPr>
                <a:stCxn id="36" idx="3"/>
              </p:cNvCxnSpPr>
              <p:nvPr/>
            </p:nvCxnSpPr>
            <p:spPr>
              <a:xfrm flipV="1">
                <a:off x="4445771" y="3155006"/>
                <a:ext cx="3569933" cy="27784"/>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40" name="Straight Connector 39"/>
              <p:cNvCxnSpPr/>
              <p:nvPr/>
            </p:nvCxnSpPr>
            <p:spPr>
              <a:xfrm>
                <a:off x="8037600" y="2607565"/>
                <a:ext cx="21896" cy="1160564"/>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grpSp>
        <p:nvGrpSpPr>
          <p:cNvPr id="47" name="Group 46"/>
          <p:cNvGrpSpPr/>
          <p:nvPr/>
        </p:nvGrpSpPr>
        <p:grpSpPr>
          <a:xfrm>
            <a:off x="1461240" y="2381666"/>
            <a:ext cx="6494919" cy="1100766"/>
            <a:chOff x="3154778" y="3069166"/>
            <a:chExt cx="17319783" cy="2935375"/>
          </a:xfrm>
        </p:grpSpPr>
        <p:sp>
          <p:nvSpPr>
            <p:cNvPr id="48" name="Rectangle 47"/>
            <p:cNvSpPr/>
            <p:nvPr/>
          </p:nvSpPr>
          <p:spPr>
            <a:xfrm>
              <a:off x="3154778" y="3069166"/>
              <a:ext cx="15787932" cy="848096"/>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sp>
          <p:nvSpPr>
            <p:cNvPr id="49" name="TextBox 48"/>
            <p:cNvSpPr txBox="1"/>
            <p:nvPr/>
          </p:nvSpPr>
          <p:spPr>
            <a:xfrm>
              <a:off x="8999292" y="4253635"/>
              <a:ext cx="11475269" cy="17509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smtClean="0">
                  <a:solidFill>
                    <a:srgbClr val="E46C0A"/>
                  </a:solidFill>
                </a:rPr>
                <a:t>Html fragment for the view. </a:t>
              </a:r>
            </a:p>
            <a:p>
              <a:r>
                <a:rPr lang="en-US" dirty="0" smtClean="0">
                  <a:solidFill>
                    <a:srgbClr val="E46C0A"/>
                  </a:solidFill>
                </a:rPr>
                <a:t>Allows Jinja2 template macros</a:t>
              </a:r>
              <a:endParaRPr lang="en-US" dirty="0">
                <a:solidFill>
                  <a:srgbClr val="E46C0A"/>
                </a:solidFill>
              </a:endParaRPr>
            </a:p>
          </p:txBody>
        </p:sp>
        <p:grpSp>
          <p:nvGrpSpPr>
            <p:cNvPr id="50" name="Group 49"/>
            <p:cNvGrpSpPr/>
            <p:nvPr/>
          </p:nvGrpSpPr>
          <p:grpSpPr>
            <a:xfrm>
              <a:off x="7819512" y="4206975"/>
              <a:ext cx="1137723" cy="1531923"/>
              <a:chOff x="7819512" y="4206975"/>
              <a:chExt cx="1137723" cy="1531923"/>
            </a:xfrm>
          </p:grpSpPr>
          <p:cxnSp>
            <p:nvCxnSpPr>
              <p:cNvPr id="51" name="Straight Connector 50"/>
              <p:cNvCxnSpPr/>
              <p:nvPr/>
            </p:nvCxnSpPr>
            <p:spPr>
              <a:xfrm>
                <a:off x="7819512" y="4206975"/>
                <a:ext cx="1094803" cy="1029179"/>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52" name="Straight Connector 51"/>
              <p:cNvCxnSpPr/>
              <p:nvPr/>
            </p:nvCxnSpPr>
            <p:spPr>
              <a:xfrm>
                <a:off x="8935339" y="4578334"/>
                <a:ext cx="21896" cy="1160564"/>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grpSp>
        <p:nvGrpSpPr>
          <p:cNvPr id="55" name="Group 54"/>
          <p:cNvGrpSpPr/>
          <p:nvPr/>
        </p:nvGrpSpPr>
        <p:grpSpPr>
          <a:xfrm>
            <a:off x="1141010" y="2702694"/>
            <a:ext cx="6913681" cy="656590"/>
            <a:chOff x="2432207" y="2282907"/>
            <a:chExt cx="18436482" cy="1750909"/>
          </a:xfrm>
        </p:grpSpPr>
        <p:sp>
          <p:nvSpPr>
            <p:cNvPr id="56" name="Rectangle 55"/>
            <p:cNvSpPr/>
            <p:nvPr/>
          </p:nvSpPr>
          <p:spPr>
            <a:xfrm>
              <a:off x="2432207" y="2758742"/>
              <a:ext cx="5190240" cy="848097"/>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sp>
          <p:nvSpPr>
            <p:cNvPr id="57" name="TextBox 56"/>
            <p:cNvSpPr txBox="1"/>
            <p:nvPr/>
          </p:nvSpPr>
          <p:spPr>
            <a:xfrm>
              <a:off x="9393420" y="2282907"/>
              <a:ext cx="11475269" cy="17509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smtClean="0">
                  <a:solidFill>
                    <a:srgbClr val="E46C0A"/>
                  </a:solidFill>
                </a:rPr>
                <a:t>Define a new route that triggers when option clicked is set to true</a:t>
              </a:r>
              <a:endParaRPr lang="en-US" dirty="0">
                <a:solidFill>
                  <a:srgbClr val="E46C0A"/>
                </a:solidFill>
              </a:endParaRPr>
            </a:p>
          </p:txBody>
        </p:sp>
        <p:grpSp>
          <p:nvGrpSpPr>
            <p:cNvPr id="58" name="Group 57"/>
            <p:cNvGrpSpPr/>
            <p:nvPr/>
          </p:nvGrpSpPr>
          <p:grpSpPr>
            <a:xfrm>
              <a:off x="7644343" y="2695153"/>
              <a:ext cx="1641332" cy="1160564"/>
              <a:chOff x="7644343" y="2695153"/>
              <a:chExt cx="1641332" cy="1160564"/>
            </a:xfrm>
          </p:grpSpPr>
          <p:cxnSp>
            <p:nvCxnSpPr>
              <p:cNvPr id="59" name="Straight Connector 58"/>
              <p:cNvCxnSpPr/>
              <p:nvPr/>
            </p:nvCxnSpPr>
            <p:spPr>
              <a:xfrm flipV="1">
                <a:off x="7644343" y="3198794"/>
                <a:ext cx="1641332" cy="882"/>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60" name="Straight Connector 59"/>
              <p:cNvCxnSpPr/>
              <p:nvPr/>
            </p:nvCxnSpPr>
            <p:spPr>
              <a:xfrm>
                <a:off x="9263776" y="2695153"/>
                <a:ext cx="21896" cy="1160564"/>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grpSp>
        <p:nvGrpSpPr>
          <p:cNvPr id="66" name="Group 65"/>
          <p:cNvGrpSpPr/>
          <p:nvPr/>
        </p:nvGrpSpPr>
        <p:grpSpPr>
          <a:xfrm>
            <a:off x="2044218" y="1404940"/>
            <a:ext cx="6166150" cy="1476979"/>
            <a:chOff x="5451247" y="3746504"/>
            <a:chExt cx="16443067" cy="3938610"/>
          </a:xfrm>
        </p:grpSpPr>
        <p:sp>
          <p:nvSpPr>
            <p:cNvPr id="63" name="Rectangle 62"/>
            <p:cNvSpPr/>
            <p:nvPr/>
          </p:nvSpPr>
          <p:spPr>
            <a:xfrm>
              <a:off x="6413799" y="6339736"/>
              <a:ext cx="5826099" cy="848096"/>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cxnSp>
          <p:nvCxnSpPr>
            <p:cNvPr id="65" name="Straight Connector 64"/>
            <p:cNvCxnSpPr/>
            <p:nvPr/>
          </p:nvCxnSpPr>
          <p:spPr>
            <a:xfrm flipV="1">
              <a:off x="5451247" y="7160458"/>
              <a:ext cx="3460449" cy="524656"/>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sp>
          <p:nvSpPr>
            <p:cNvPr id="67" name="TextBox 66"/>
            <p:cNvSpPr txBox="1"/>
            <p:nvPr/>
          </p:nvSpPr>
          <p:spPr>
            <a:xfrm>
              <a:off x="10419044" y="3746504"/>
              <a:ext cx="11475270" cy="17509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dirty="0" smtClean="0">
                  <a:solidFill>
                    <a:srgbClr val="E46C0A"/>
                  </a:solidFill>
                </a:rPr>
                <a:t>set option clicked to true when button is pushed, so that correct route is loaded next</a:t>
              </a:r>
              <a:endParaRPr lang="en-US" dirty="0">
                <a:solidFill>
                  <a:srgbClr val="E46C0A"/>
                </a:solidFill>
              </a:endParaRPr>
            </a:p>
          </p:txBody>
        </p:sp>
        <p:cxnSp>
          <p:nvCxnSpPr>
            <p:cNvPr id="68" name="Straight Connector 67"/>
            <p:cNvCxnSpPr/>
            <p:nvPr/>
          </p:nvCxnSpPr>
          <p:spPr>
            <a:xfrm flipV="1">
              <a:off x="8758424" y="4662388"/>
              <a:ext cx="1552876" cy="1709763"/>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69" name="Straight Connector 68"/>
            <p:cNvCxnSpPr/>
            <p:nvPr/>
          </p:nvCxnSpPr>
          <p:spPr>
            <a:xfrm>
              <a:off x="10289401" y="4158747"/>
              <a:ext cx="21896" cy="1160564"/>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nvGrpSpPr>
          <p:cNvPr id="74" name="Group 73"/>
          <p:cNvGrpSpPr/>
          <p:nvPr/>
        </p:nvGrpSpPr>
        <p:grpSpPr>
          <a:xfrm>
            <a:off x="803335" y="4080678"/>
            <a:ext cx="7506840" cy="824123"/>
            <a:chOff x="2077397" y="2780641"/>
            <a:chExt cx="20018241" cy="2197656"/>
          </a:xfrm>
        </p:grpSpPr>
        <p:sp>
          <p:nvSpPr>
            <p:cNvPr id="75" name="Rectangle 74"/>
            <p:cNvSpPr/>
            <p:nvPr/>
          </p:nvSpPr>
          <p:spPr>
            <a:xfrm>
              <a:off x="2077397" y="2780641"/>
              <a:ext cx="10382334" cy="848094"/>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sp>
          <p:nvSpPr>
            <p:cNvPr id="76" name="TextBox 75"/>
            <p:cNvSpPr txBox="1"/>
            <p:nvPr/>
          </p:nvSpPr>
          <p:spPr>
            <a:xfrm>
              <a:off x="12349379" y="3966057"/>
              <a:ext cx="9746259" cy="10122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dirty="0">
                  <a:solidFill>
                    <a:srgbClr val="E46C0A"/>
                  </a:solidFill>
                </a:rPr>
                <a:t>I</a:t>
              </a:r>
              <a:r>
                <a:rPr lang="en-US" dirty="0">
                  <a:solidFill>
                    <a:srgbClr val="E46C0A"/>
                  </a:solidFill>
                </a:rPr>
                <a:t>mport app package to start things off</a:t>
              </a:r>
              <a:endParaRPr lang="en-US" dirty="0">
                <a:solidFill>
                  <a:srgbClr val="E46C0A"/>
                </a:solidFill>
              </a:endParaRPr>
            </a:p>
          </p:txBody>
        </p:sp>
        <p:grpSp>
          <p:nvGrpSpPr>
            <p:cNvPr id="77" name="Group 76"/>
            <p:cNvGrpSpPr/>
            <p:nvPr/>
          </p:nvGrpSpPr>
          <p:grpSpPr>
            <a:xfrm>
              <a:off x="8146207" y="3635854"/>
              <a:ext cx="4159379" cy="1248694"/>
              <a:chOff x="8146207" y="3635854"/>
              <a:chExt cx="4159379" cy="1248694"/>
            </a:xfrm>
          </p:grpSpPr>
          <p:cxnSp>
            <p:nvCxnSpPr>
              <p:cNvPr id="78" name="Straight Connector 77"/>
              <p:cNvCxnSpPr/>
              <p:nvPr/>
            </p:nvCxnSpPr>
            <p:spPr>
              <a:xfrm>
                <a:off x="8146207" y="3635854"/>
                <a:ext cx="4116459" cy="919692"/>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79" name="Straight Connector 78"/>
              <p:cNvCxnSpPr/>
              <p:nvPr/>
            </p:nvCxnSpPr>
            <p:spPr>
              <a:xfrm>
                <a:off x="12283691" y="4160490"/>
                <a:ext cx="21895" cy="724058"/>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sp>
        <p:nvSpPr>
          <p:cNvPr id="5" name="Title 4"/>
          <p:cNvSpPr>
            <a:spLocks noGrp="1"/>
          </p:cNvSpPr>
          <p:nvPr>
            <p:ph type="title"/>
          </p:nvPr>
        </p:nvSpPr>
        <p:spPr/>
        <p:txBody>
          <a:bodyPr/>
          <a:lstStyle/>
          <a:p>
            <a:r>
              <a:rPr lang="en-US" dirty="0" smtClean="0"/>
              <a:t>PixieApp Hello Word</a:t>
            </a:r>
            <a:endParaRPr lang="en-US" dirty="0"/>
          </a:p>
        </p:txBody>
      </p:sp>
    </p:spTree>
    <p:extLst>
      <p:ext uri="{BB962C8B-B14F-4D97-AF65-F5344CB8AC3E}">
        <p14:creationId xmlns:p14="http://schemas.microsoft.com/office/powerpoint/2010/main" val="26274605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5"/>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9"/>
                                          </p:stCondLst>
                                        </p:cTn>
                                        <p:tgtEl>
                                          <p:spTgt spid="2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20"/>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9"/>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35"/>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9"/>
                                          </p:stCondLst>
                                        </p:cTn>
                                        <p:tgtEl>
                                          <p:spTgt spid="4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47"/>
                                        </p:tgtEl>
                                        <p:attrNameLst>
                                          <p:attrName>style.visibility</p:attrName>
                                        </p:attrNameLst>
                                      </p:cBhvr>
                                      <p:to>
                                        <p:strVal val="hidden"/>
                                      </p:to>
                                    </p:set>
                                  </p:childTnLst>
                                </p:cTn>
                              </p:par>
                              <p:par>
                                <p:cTn id="29" presetID="1" presetClass="entr" presetSubtype="0" fill="hold" nodeType="withEffect">
                                  <p:stCondLst>
                                    <p:cond delay="0"/>
                                  </p:stCondLst>
                                  <p:childTnLst>
                                    <p:set>
                                      <p:cBhvr>
                                        <p:cTn id="30" dur="1" fill="hold">
                                          <p:stCondLst>
                                            <p:cond delay="9"/>
                                          </p:stCondLst>
                                        </p:cTn>
                                        <p:tgtEl>
                                          <p:spTgt spid="5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66"/>
                                        </p:tgtEl>
                                        <p:attrNameLst>
                                          <p:attrName>style.visibility</p:attrName>
                                        </p:attrNameLst>
                                      </p:cBhvr>
                                      <p:to>
                                        <p:strVal val="hidden"/>
                                      </p:to>
                                    </p:set>
                                  </p:childTnLst>
                                </p:cTn>
                              </p:par>
                              <p:par>
                                <p:cTn id="39" presetID="1" presetClass="exit" presetSubtype="0" fill="hold" nodeType="withEffect">
                                  <p:stCondLst>
                                    <p:cond delay="0"/>
                                  </p:stCondLst>
                                  <p:childTnLst>
                                    <p:set>
                                      <p:cBhvr>
                                        <p:cTn id="40" dur="1" fill="hold">
                                          <p:stCondLst>
                                            <p:cond delay="0"/>
                                          </p:stCondLst>
                                        </p:cTn>
                                        <p:tgtEl>
                                          <p:spTgt spid="55"/>
                                        </p:tgtEl>
                                        <p:attrNameLst>
                                          <p:attrName>style.visibility</p:attrName>
                                        </p:attrNameLst>
                                      </p:cBhvr>
                                      <p:to>
                                        <p:strVal val="hidden"/>
                                      </p:to>
                                    </p:set>
                                  </p:childTnLst>
                                </p:cTn>
                              </p:par>
                              <p:par>
                                <p:cTn id="41" presetID="1" presetClass="entr" presetSubtype="0" fill="hold" nodeType="withEffect">
                                  <p:stCondLst>
                                    <p:cond delay="0"/>
                                  </p:stCondLst>
                                  <p:childTnLst>
                                    <p:set>
                                      <p:cBhvr>
                                        <p:cTn id="42" dur="1" fill="hold">
                                          <p:stCondLst>
                                            <p:cond delay="0"/>
                                          </p:stCondLst>
                                        </p:cTn>
                                        <p:tgtEl>
                                          <p:spTgt spid="7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nodeType="clickEffect">
                                  <p:stCondLst>
                                    <p:cond delay="0"/>
                                  </p:stCondLst>
                                  <p:childTnLst>
                                    <p:set>
                                      <p:cBhvr>
                                        <p:cTn id="46" dur="1" fill="hold">
                                          <p:stCondLst>
                                            <p:cond delay="0"/>
                                          </p:stCondLst>
                                        </p:cTn>
                                        <p:tgtEl>
                                          <p:spTgt spid="7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519981" y="698747"/>
            <a:ext cx="8093387" cy="4353195"/>
          </a:xfrm>
          <a:prstGeom prst="rect">
            <a:avLst/>
          </a:prstGeom>
          <a:ln>
            <a:solidFill>
              <a:schemeClr val="bg1">
                <a:lumMod val="85000"/>
              </a:schemeClr>
            </a:solidFill>
          </a:ln>
        </p:spPr>
      </p:pic>
      <p:grpSp>
        <p:nvGrpSpPr>
          <p:cNvPr id="5" name="Group 4"/>
          <p:cNvGrpSpPr/>
          <p:nvPr/>
        </p:nvGrpSpPr>
        <p:grpSpPr>
          <a:xfrm>
            <a:off x="1370223" y="2527298"/>
            <a:ext cx="7178799" cy="432519"/>
            <a:chOff x="2077399" y="2424447"/>
            <a:chExt cx="19143463" cy="1173485"/>
          </a:xfrm>
        </p:grpSpPr>
        <p:sp>
          <p:nvSpPr>
            <p:cNvPr id="6" name="Rectangle 5"/>
            <p:cNvSpPr/>
            <p:nvPr/>
          </p:nvSpPr>
          <p:spPr>
            <a:xfrm>
              <a:off x="2077399" y="2735055"/>
              <a:ext cx="8403843" cy="862877"/>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sp>
          <p:nvSpPr>
            <p:cNvPr id="7" name="TextBox 6"/>
            <p:cNvSpPr txBox="1"/>
            <p:nvPr/>
          </p:nvSpPr>
          <p:spPr>
            <a:xfrm>
              <a:off x="12349377" y="2424447"/>
              <a:ext cx="8871485" cy="10298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dirty="0" smtClean="0">
                  <a:solidFill>
                    <a:srgbClr val="E46C0A"/>
                  </a:solidFill>
                </a:rPr>
                <a:t>Placeholder div for displaying data</a:t>
              </a:r>
              <a:endParaRPr lang="en-US" dirty="0">
                <a:solidFill>
                  <a:srgbClr val="E46C0A"/>
                </a:solidFill>
              </a:endParaRPr>
            </a:p>
          </p:txBody>
        </p:sp>
        <p:grpSp>
          <p:nvGrpSpPr>
            <p:cNvPr id="8" name="Group 7"/>
            <p:cNvGrpSpPr/>
            <p:nvPr/>
          </p:nvGrpSpPr>
          <p:grpSpPr>
            <a:xfrm>
              <a:off x="10481242" y="2627700"/>
              <a:ext cx="1824344" cy="724058"/>
              <a:chOff x="10481242" y="2627700"/>
              <a:chExt cx="1824344" cy="724058"/>
            </a:xfrm>
          </p:grpSpPr>
          <p:cxnSp>
            <p:nvCxnSpPr>
              <p:cNvPr id="9" name="Straight Connector 8"/>
              <p:cNvCxnSpPr>
                <a:stCxn id="6" idx="3"/>
              </p:cNvCxnSpPr>
              <p:nvPr/>
            </p:nvCxnSpPr>
            <p:spPr>
              <a:xfrm flipV="1">
                <a:off x="10481242" y="3066032"/>
                <a:ext cx="1824344" cy="100462"/>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10" name="Straight Connector 9"/>
              <p:cNvCxnSpPr/>
              <p:nvPr/>
            </p:nvCxnSpPr>
            <p:spPr>
              <a:xfrm>
                <a:off x="12283691" y="2627700"/>
                <a:ext cx="21895" cy="724058"/>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grpSp>
        <p:nvGrpSpPr>
          <p:cNvPr id="11" name="Group 10"/>
          <p:cNvGrpSpPr/>
          <p:nvPr/>
        </p:nvGrpSpPr>
        <p:grpSpPr>
          <a:xfrm>
            <a:off x="2084579" y="2168841"/>
            <a:ext cx="6976078" cy="399981"/>
            <a:chOff x="2252566" y="2717932"/>
            <a:chExt cx="18602875" cy="1066611"/>
          </a:xfrm>
        </p:grpSpPr>
        <p:sp>
          <p:nvSpPr>
            <p:cNvPr id="12" name="Rectangle 11"/>
            <p:cNvSpPr/>
            <p:nvPr/>
          </p:nvSpPr>
          <p:spPr>
            <a:xfrm>
              <a:off x="2252566" y="2936451"/>
              <a:ext cx="5432952" cy="848092"/>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sp>
          <p:nvSpPr>
            <p:cNvPr id="13" name="TextBox 12"/>
            <p:cNvSpPr txBox="1"/>
            <p:nvPr/>
          </p:nvSpPr>
          <p:spPr>
            <a:xfrm>
              <a:off x="10356841" y="2717932"/>
              <a:ext cx="10498600" cy="101223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dirty="0" smtClean="0">
                  <a:solidFill>
                    <a:srgbClr val="E46C0A"/>
                  </a:solidFill>
                </a:rPr>
                <a:t>Display the output in the specified target</a:t>
              </a:r>
              <a:endParaRPr lang="en-US" dirty="0">
                <a:solidFill>
                  <a:srgbClr val="E46C0A"/>
                </a:solidFill>
              </a:endParaRPr>
            </a:p>
          </p:txBody>
        </p:sp>
        <p:grpSp>
          <p:nvGrpSpPr>
            <p:cNvPr id="14" name="Group 13"/>
            <p:cNvGrpSpPr/>
            <p:nvPr/>
          </p:nvGrpSpPr>
          <p:grpSpPr>
            <a:xfrm>
              <a:off x="7685518" y="2912361"/>
              <a:ext cx="2627532" cy="724058"/>
              <a:chOff x="7685518" y="2912361"/>
              <a:chExt cx="2627532" cy="724058"/>
            </a:xfrm>
          </p:grpSpPr>
          <p:cxnSp>
            <p:nvCxnSpPr>
              <p:cNvPr id="15" name="Straight Connector 14"/>
              <p:cNvCxnSpPr>
                <a:stCxn id="12" idx="3"/>
              </p:cNvCxnSpPr>
              <p:nvPr/>
            </p:nvCxnSpPr>
            <p:spPr>
              <a:xfrm flipV="1">
                <a:off x="7685518" y="3350308"/>
                <a:ext cx="2583735" cy="10189"/>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16" name="Straight Connector 15"/>
              <p:cNvCxnSpPr/>
              <p:nvPr/>
            </p:nvCxnSpPr>
            <p:spPr>
              <a:xfrm>
                <a:off x="10291155" y="2912361"/>
                <a:ext cx="21895" cy="724058"/>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grpSp>
        <p:nvGrpSpPr>
          <p:cNvPr id="20" name="Group 19"/>
          <p:cNvGrpSpPr/>
          <p:nvPr/>
        </p:nvGrpSpPr>
        <p:grpSpPr>
          <a:xfrm>
            <a:off x="2092461" y="1463423"/>
            <a:ext cx="6738646" cy="982060"/>
            <a:chOff x="2252566" y="1209953"/>
            <a:chExt cx="17969723" cy="2618830"/>
          </a:xfrm>
        </p:grpSpPr>
        <p:sp>
          <p:nvSpPr>
            <p:cNvPr id="21" name="Rectangle 20"/>
            <p:cNvSpPr/>
            <p:nvPr/>
          </p:nvSpPr>
          <p:spPr>
            <a:xfrm>
              <a:off x="2252566" y="2980686"/>
              <a:ext cx="1864765" cy="848097"/>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sp>
          <p:nvSpPr>
            <p:cNvPr id="22" name="TextBox 21"/>
            <p:cNvSpPr txBox="1"/>
            <p:nvPr/>
          </p:nvSpPr>
          <p:spPr>
            <a:xfrm>
              <a:off x="8167241" y="1209953"/>
              <a:ext cx="12055048" cy="175090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dirty="0" smtClean="0">
                  <a:solidFill>
                    <a:srgbClr val="E46C0A"/>
                  </a:solidFill>
                </a:rPr>
                <a:t>Entity binding: use the </a:t>
              </a:r>
              <a:r>
                <a:rPr lang="en-US" dirty="0" err="1" smtClean="0">
                  <a:solidFill>
                    <a:srgbClr val="E46C0A"/>
                  </a:solidFill>
                </a:rPr>
                <a:t>df</a:t>
              </a:r>
              <a:r>
                <a:rPr lang="en-US" dirty="0" smtClean="0">
                  <a:solidFill>
                    <a:srgbClr val="E46C0A"/>
                  </a:solidFill>
                </a:rPr>
                <a:t> passed by user</a:t>
              </a:r>
            </a:p>
            <a:p>
              <a:r>
                <a:rPr lang="en-US" dirty="0" smtClean="0">
                  <a:solidFill>
                    <a:srgbClr val="E46C0A"/>
                  </a:solidFill>
                </a:rPr>
                <a:t>Allows binding of any entity created by the app</a:t>
              </a:r>
              <a:endParaRPr lang="en-US" dirty="0">
                <a:solidFill>
                  <a:srgbClr val="E46C0A"/>
                </a:solidFill>
              </a:endParaRPr>
            </a:p>
          </p:txBody>
        </p:sp>
        <p:grpSp>
          <p:nvGrpSpPr>
            <p:cNvPr id="23" name="Group 22"/>
            <p:cNvGrpSpPr/>
            <p:nvPr/>
          </p:nvGrpSpPr>
          <p:grpSpPr>
            <a:xfrm>
              <a:off x="4117331" y="1621294"/>
              <a:ext cx="4049910" cy="1783441"/>
              <a:chOff x="4117331" y="1621294"/>
              <a:chExt cx="4049910" cy="1783441"/>
            </a:xfrm>
          </p:grpSpPr>
          <p:cxnSp>
            <p:nvCxnSpPr>
              <p:cNvPr id="24" name="Straight Connector 23"/>
              <p:cNvCxnSpPr>
                <a:stCxn id="21" idx="3"/>
                <a:endCxn id="22" idx="1"/>
              </p:cNvCxnSpPr>
              <p:nvPr/>
            </p:nvCxnSpPr>
            <p:spPr>
              <a:xfrm flipV="1">
                <a:off x="4117331" y="2085407"/>
                <a:ext cx="4049910" cy="1319328"/>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25" name="Straight Connector 24"/>
              <p:cNvCxnSpPr/>
              <p:nvPr/>
            </p:nvCxnSpPr>
            <p:spPr>
              <a:xfrm flipH="1">
                <a:off x="8145345" y="1621294"/>
                <a:ext cx="866" cy="964049"/>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grpSp>
        <p:nvGrpSpPr>
          <p:cNvPr id="42" name="Group 41"/>
          <p:cNvGrpSpPr/>
          <p:nvPr/>
        </p:nvGrpSpPr>
        <p:grpSpPr>
          <a:xfrm>
            <a:off x="2100350" y="1453784"/>
            <a:ext cx="6007828" cy="847832"/>
            <a:chOff x="2252566" y="1579281"/>
            <a:chExt cx="16020876" cy="2260887"/>
          </a:xfrm>
        </p:grpSpPr>
        <p:sp>
          <p:nvSpPr>
            <p:cNvPr id="43" name="Rectangle 42"/>
            <p:cNvSpPr/>
            <p:nvPr/>
          </p:nvSpPr>
          <p:spPr>
            <a:xfrm>
              <a:off x="2252566" y="2992071"/>
              <a:ext cx="5938304" cy="848097"/>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sp>
          <p:nvSpPr>
            <p:cNvPr id="44" name="TextBox 43"/>
            <p:cNvSpPr txBox="1"/>
            <p:nvPr/>
          </p:nvSpPr>
          <p:spPr>
            <a:xfrm>
              <a:off x="8167241" y="1579281"/>
              <a:ext cx="10106201" cy="10122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dirty="0" smtClean="0">
                  <a:solidFill>
                    <a:srgbClr val="E46C0A"/>
                  </a:solidFill>
                </a:rPr>
                <a:t>Specify Display options for visualization</a:t>
              </a:r>
              <a:endParaRPr lang="en-US" dirty="0">
                <a:solidFill>
                  <a:srgbClr val="E46C0A"/>
                </a:solidFill>
              </a:endParaRPr>
            </a:p>
          </p:txBody>
        </p:sp>
        <p:grpSp>
          <p:nvGrpSpPr>
            <p:cNvPr id="45" name="Group 44"/>
            <p:cNvGrpSpPr/>
            <p:nvPr/>
          </p:nvGrpSpPr>
          <p:grpSpPr>
            <a:xfrm>
              <a:off x="4840774" y="1621294"/>
              <a:ext cx="3326467" cy="1468008"/>
              <a:chOff x="4840774" y="1621294"/>
              <a:chExt cx="3326467" cy="1468008"/>
            </a:xfrm>
          </p:grpSpPr>
          <p:cxnSp>
            <p:nvCxnSpPr>
              <p:cNvPr id="46" name="Straight Connector 45"/>
              <p:cNvCxnSpPr>
                <a:endCxn id="44" idx="1"/>
              </p:cNvCxnSpPr>
              <p:nvPr/>
            </p:nvCxnSpPr>
            <p:spPr>
              <a:xfrm flipV="1">
                <a:off x="4840774" y="2085404"/>
                <a:ext cx="3326467" cy="1003898"/>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47" name="Straight Connector 46"/>
              <p:cNvCxnSpPr/>
              <p:nvPr/>
            </p:nvCxnSpPr>
            <p:spPr>
              <a:xfrm flipH="1">
                <a:off x="8145345" y="1621294"/>
                <a:ext cx="866" cy="964049"/>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grpSp>
        <p:nvGrpSpPr>
          <p:cNvPr id="50" name="Group 49"/>
          <p:cNvGrpSpPr/>
          <p:nvPr/>
        </p:nvGrpSpPr>
        <p:grpSpPr>
          <a:xfrm>
            <a:off x="2732598" y="4574157"/>
            <a:ext cx="3740627" cy="519378"/>
            <a:chOff x="2252566" y="2498960"/>
            <a:chExt cx="9975005" cy="1385008"/>
          </a:xfrm>
        </p:grpSpPr>
        <p:sp>
          <p:nvSpPr>
            <p:cNvPr id="51" name="Rectangle 50"/>
            <p:cNvSpPr/>
            <p:nvPr/>
          </p:nvSpPr>
          <p:spPr>
            <a:xfrm>
              <a:off x="2252566" y="3035872"/>
              <a:ext cx="639459" cy="848096"/>
            </a:xfrm>
            <a:prstGeom prst="rect">
              <a:avLst/>
            </a:prstGeom>
            <a:noFill/>
            <a:ln w="38100" cap="flat" cmpd="sng">
              <a:solidFill>
                <a:srgbClr val="FF6600"/>
              </a:solidFill>
              <a:miter lim="400000"/>
            </a:ln>
            <a:effectLst>
              <a:glow rad="50800">
                <a:srgbClr val="FF0000">
                  <a:alpha val="32000"/>
                </a:srgbClr>
              </a:glow>
              <a:innerShdw blurRad="758825" dist="1155700" dir="19320000">
                <a:schemeClr val="accent2">
                  <a:lumMod val="60000"/>
                  <a:lumOff val="40000"/>
                  <a:alpha val="50000"/>
                </a:schemeClr>
              </a:inn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endParaRPr lang="en-US" sz="1400" spc="236">
                <a:solidFill>
                  <a:srgbClr val="A6256E"/>
                </a:solidFill>
              </a:endParaRPr>
            </a:p>
          </p:txBody>
        </p:sp>
        <p:sp>
          <p:nvSpPr>
            <p:cNvPr id="52" name="TextBox 51"/>
            <p:cNvSpPr txBox="1"/>
            <p:nvPr/>
          </p:nvSpPr>
          <p:spPr>
            <a:xfrm>
              <a:off x="6875379" y="2498960"/>
              <a:ext cx="5352192" cy="101224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dirty="0" smtClean="0">
                  <a:solidFill>
                    <a:srgbClr val="E46C0A"/>
                  </a:solidFill>
                </a:rPr>
                <a:t>Pass data to the app</a:t>
              </a:r>
              <a:endParaRPr lang="en-US" dirty="0">
                <a:solidFill>
                  <a:srgbClr val="E46C0A"/>
                </a:solidFill>
              </a:endParaRPr>
            </a:p>
          </p:txBody>
        </p:sp>
        <p:grpSp>
          <p:nvGrpSpPr>
            <p:cNvPr id="53" name="Group 52"/>
            <p:cNvGrpSpPr/>
            <p:nvPr/>
          </p:nvGrpSpPr>
          <p:grpSpPr>
            <a:xfrm>
              <a:off x="2892025" y="2540968"/>
              <a:ext cx="3983354" cy="964049"/>
              <a:chOff x="2892025" y="2540968"/>
              <a:chExt cx="3983354" cy="964049"/>
            </a:xfrm>
          </p:grpSpPr>
          <p:cxnSp>
            <p:nvCxnSpPr>
              <p:cNvPr id="54" name="Straight Connector 53"/>
              <p:cNvCxnSpPr>
                <a:stCxn id="51" idx="3"/>
                <a:endCxn id="52" idx="1"/>
              </p:cNvCxnSpPr>
              <p:nvPr/>
            </p:nvCxnSpPr>
            <p:spPr>
              <a:xfrm flipV="1">
                <a:off x="2892025" y="3005083"/>
                <a:ext cx="3983354" cy="454838"/>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cxnSp>
            <p:nvCxnSpPr>
              <p:cNvPr id="55" name="Straight Connector 54"/>
              <p:cNvCxnSpPr/>
              <p:nvPr/>
            </p:nvCxnSpPr>
            <p:spPr>
              <a:xfrm flipH="1">
                <a:off x="6853481" y="2540968"/>
                <a:ext cx="866" cy="964049"/>
              </a:xfrm>
              <a:prstGeom prst="line">
                <a:avLst/>
              </a:prstGeom>
              <a:noFill/>
              <a:ln w="25400" cap="flat">
                <a:solidFill>
                  <a:srgbClr val="FF0000"/>
                </a:solidFill>
                <a:prstDash val="solid"/>
                <a:miter lim="400000"/>
              </a:ln>
              <a:effectLst/>
              <a:sp3d/>
            </p:spPr>
            <p:style>
              <a:lnRef idx="0">
                <a:scrgbClr r="0" g="0" b="0"/>
              </a:lnRef>
              <a:fillRef idx="0">
                <a:scrgbClr r="0" g="0" b="0"/>
              </a:fillRef>
              <a:effectRef idx="0">
                <a:scrgbClr r="0" g="0" b="0"/>
              </a:effectRef>
              <a:fontRef idx="none"/>
            </p:style>
          </p:cxnSp>
        </p:grpSp>
      </p:grpSp>
      <p:sp>
        <p:nvSpPr>
          <p:cNvPr id="4" name="Title 3"/>
          <p:cNvSpPr>
            <a:spLocks noGrp="1"/>
          </p:cNvSpPr>
          <p:nvPr>
            <p:ph type="title"/>
          </p:nvPr>
        </p:nvSpPr>
        <p:spPr>
          <a:xfrm>
            <a:off x="265113" y="22765"/>
            <a:ext cx="8545512" cy="547690"/>
          </a:xfrm>
        </p:spPr>
        <p:txBody>
          <a:bodyPr/>
          <a:lstStyle/>
          <a:p>
            <a:r>
              <a:rPr lang="en-US" dirty="0" smtClean="0"/>
              <a:t>PixieApp HelloWorld with Data</a:t>
            </a:r>
            <a:endParaRPr lang="en-US" dirty="0"/>
          </a:p>
        </p:txBody>
      </p:sp>
    </p:spTree>
    <p:extLst>
      <p:ext uri="{BB962C8B-B14F-4D97-AF65-F5344CB8AC3E}">
        <p14:creationId xmlns:p14="http://schemas.microsoft.com/office/powerpoint/2010/main" val="40221360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11"/>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20"/>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42"/>
                                        </p:tgtEl>
                                        <p:attrNameLst>
                                          <p:attrName>style.visibility</p:attrName>
                                        </p:attrNameLst>
                                      </p:cBhvr>
                                      <p:to>
                                        <p:strVal val="hidden"/>
                                      </p:to>
                                    </p:set>
                                  </p:childTnLst>
                                </p:cTn>
                              </p:par>
                              <p:par>
                                <p:cTn id="29" presetID="1" presetClass="entr" presetSubtype="0" fill="hold" nodeType="withEffect">
                                  <p:stCondLst>
                                    <p:cond delay="0"/>
                                  </p:stCondLst>
                                  <p:childTnLst>
                                    <p:set>
                                      <p:cBhvr>
                                        <p:cTn id="30" dur="1" fill="hold">
                                          <p:stCondLst>
                                            <p:cond delay="0"/>
                                          </p:stCondLst>
                                        </p:cTn>
                                        <p:tgtEl>
                                          <p:spTgt spid="5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nodeType="clickEffect">
                                  <p:stCondLst>
                                    <p:cond delay="0"/>
                                  </p:stCondLst>
                                  <p:childTnLst>
                                    <p:set>
                                      <p:cBhvr>
                                        <p:cTn id="34" dur="1" fill="hold">
                                          <p:stCondLst>
                                            <p:cond delay="0"/>
                                          </p:stCondLst>
                                        </p:cTn>
                                        <p:tgtEl>
                                          <p:spTgt spid="5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94369" y="1101047"/>
            <a:ext cx="7816973" cy="28700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14288" rtlCol="0" anchor="ctr">
            <a:spAutoFit/>
          </a:bodyPr>
          <a:lstStyle/>
          <a:p>
            <a:pPr marL="214308" indent="-214308">
              <a:buFont typeface="Arial"/>
              <a:buChar char="•"/>
            </a:pPr>
            <a:r>
              <a:rPr lang="en-US" sz="2300" dirty="0"/>
              <a:t>The tutorial can be followed from a local Jupyter Notebook environment. However, the instructions and screenshots here walk through the notebook in the DSX environment.</a:t>
            </a:r>
          </a:p>
          <a:p>
            <a:pPr marL="214308" indent="-214308">
              <a:buFont typeface="Arial"/>
              <a:buChar char="•"/>
            </a:pPr>
            <a:r>
              <a:rPr lang="en-US" sz="2300" dirty="0"/>
              <a:t>A corresponding notebook is available here: </a:t>
            </a:r>
            <a:r>
              <a:rPr lang="en-US" sz="2300" dirty="0">
                <a:hlinkClick r:id="rId2"/>
              </a:rPr>
              <a:t>http://ibm.biz/PixieDustBootcampSFNotebook</a:t>
            </a:r>
            <a:endParaRPr lang="en-US" sz="2300" dirty="0"/>
          </a:p>
          <a:p>
            <a:pPr marL="214308" indent="-214308">
              <a:buFont typeface="Arial"/>
              <a:buChar char="•"/>
            </a:pPr>
            <a:endParaRPr lang="en-US" sz="2300" dirty="0"/>
          </a:p>
          <a:p>
            <a:r>
              <a:rPr lang="en-US" sz="2300" i="1" dirty="0">
                <a:solidFill>
                  <a:schemeClr val="bg1">
                    <a:lumMod val="50000"/>
                  </a:schemeClr>
                </a:solidFill>
              </a:rPr>
              <a:t>For best results, use the latest version of either Mozilla Firefox or Google Chrome.</a:t>
            </a:r>
            <a:endParaRPr lang="en-US" sz="3000" i="1" dirty="0">
              <a:solidFill>
                <a:schemeClr val="bg1">
                  <a:lumMod val="50000"/>
                </a:schemeClr>
              </a:solidFill>
            </a:endParaRPr>
          </a:p>
        </p:txBody>
      </p:sp>
      <p:sp>
        <p:nvSpPr>
          <p:cNvPr id="4" name="Title 3"/>
          <p:cNvSpPr>
            <a:spLocks noGrp="1"/>
          </p:cNvSpPr>
          <p:nvPr>
            <p:ph type="title"/>
          </p:nvPr>
        </p:nvSpPr>
        <p:spPr/>
        <p:txBody>
          <a:bodyPr/>
          <a:lstStyle/>
          <a:p>
            <a:r>
              <a:rPr lang="en-US" dirty="0" smtClean="0"/>
              <a:t>Info before we start</a:t>
            </a:r>
            <a:endParaRPr lang="en-US" dirty="0"/>
          </a:p>
        </p:txBody>
      </p:sp>
    </p:spTree>
    <p:extLst>
      <p:ext uri="{BB962C8B-B14F-4D97-AF65-F5344CB8AC3E}">
        <p14:creationId xmlns:p14="http://schemas.microsoft.com/office/powerpoint/2010/main" val="26349141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 to our San Francisco Data</a:t>
            </a:r>
            <a:endParaRPr lang="en-US" dirty="0"/>
          </a:p>
        </p:txBody>
      </p:sp>
      <p:sp>
        <p:nvSpPr>
          <p:cNvPr id="3" name="Rectangle 2"/>
          <p:cNvSpPr/>
          <p:nvPr/>
        </p:nvSpPr>
        <p:spPr>
          <a:xfrm>
            <a:off x="622055" y="1235346"/>
            <a:ext cx="8034883" cy="3282900"/>
          </a:xfrm>
          <a:prstGeom prst="rect">
            <a:avLst/>
          </a:prstGeom>
        </p:spPr>
        <p:txBody>
          <a:bodyPr wrap="square">
            <a:normAutofit lnSpcReduction="10000"/>
          </a:bodyPr>
          <a:lstStyle/>
          <a:p>
            <a:pPr marL="285750" indent="-285750">
              <a:buFont typeface="Arial"/>
              <a:buChar char="•"/>
            </a:pPr>
            <a:r>
              <a:rPr lang="en-US" sz="2000" dirty="0"/>
              <a:t>In analyzing the geographical data, we can see a couple of clusters where accidents occur more frequently in Taraval - the southeastern corner looks particularly crowded. </a:t>
            </a:r>
            <a:endParaRPr lang="en-US" sz="2000" dirty="0" smtClean="0"/>
          </a:p>
          <a:p>
            <a:pPr marL="285750" indent="-285750">
              <a:buFont typeface="Arial"/>
              <a:buChar char="•"/>
            </a:pPr>
            <a:r>
              <a:rPr lang="en-US" sz="2000" dirty="0" smtClean="0"/>
              <a:t>Some </a:t>
            </a:r>
            <a:r>
              <a:rPr lang="en-US" sz="2000" dirty="0"/>
              <a:t>useful questions to ask at this point are</a:t>
            </a:r>
            <a:r>
              <a:rPr lang="en-US" sz="2000" dirty="0" smtClean="0"/>
              <a:t>:</a:t>
            </a:r>
          </a:p>
          <a:p>
            <a:pPr marL="742950" lvl="1" indent="-285750">
              <a:buFont typeface="Arial"/>
              <a:buChar char="•"/>
            </a:pPr>
            <a:r>
              <a:rPr lang="en-US" sz="2000" dirty="0" smtClean="0"/>
              <a:t>Does </a:t>
            </a:r>
            <a:r>
              <a:rPr lang="en-US" sz="2000" dirty="0"/>
              <a:t>crime has an effect on the number of accidents</a:t>
            </a:r>
            <a:r>
              <a:rPr lang="en-US" sz="2000" dirty="0" smtClean="0"/>
              <a:t>?</a:t>
            </a:r>
          </a:p>
          <a:p>
            <a:pPr marL="742950" lvl="1" indent="-285750">
              <a:buFont typeface="Arial"/>
              <a:buChar char="•"/>
            </a:pPr>
            <a:r>
              <a:rPr lang="en-US" sz="2000" dirty="0" smtClean="0"/>
              <a:t>Are </a:t>
            </a:r>
            <a:r>
              <a:rPr lang="en-US" sz="2000" dirty="0"/>
              <a:t>there more accidents in these areas because more people speed </a:t>
            </a:r>
            <a:r>
              <a:rPr lang="en-US" sz="2000" dirty="0" smtClean="0"/>
              <a:t>there</a:t>
            </a:r>
          </a:p>
          <a:p>
            <a:pPr marL="742950" lvl="1" indent="-285750">
              <a:buFont typeface="Arial"/>
              <a:buChar char="•"/>
            </a:pPr>
            <a:r>
              <a:rPr lang="en-US" sz="2000" dirty="0" smtClean="0"/>
              <a:t>Do </a:t>
            </a:r>
            <a:r>
              <a:rPr lang="en-US" sz="2000" dirty="0"/>
              <a:t>traffic calming devices reduce the number of accidents</a:t>
            </a:r>
            <a:r>
              <a:rPr lang="en-US" sz="2000" dirty="0" smtClean="0"/>
              <a:t>?</a:t>
            </a:r>
          </a:p>
          <a:p>
            <a:pPr marL="742950" lvl="1" indent="-285750">
              <a:buFont typeface="Arial"/>
              <a:buChar char="•"/>
            </a:pPr>
            <a:endParaRPr lang="en-US" sz="2000" dirty="0" smtClean="0"/>
          </a:p>
          <a:p>
            <a:r>
              <a:rPr lang="en-US" sz="2000" dirty="0" smtClean="0">
                <a:solidFill>
                  <a:srgbClr val="E46C0A"/>
                </a:solidFill>
              </a:rPr>
              <a:t>Note: In the next section, we’ll download datasets from the San Francisco </a:t>
            </a:r>
            <a:r>
              <a:rPr lang="en-US" sz="2000" dirty="0">
                <a:solidFill>
                  <a:srgbClr val="E46C0A"/>
                </a:solidFill>
              </a:rPr>
              <a:t>Open Data Web site: </a:t>
            </a:r>
            <a:r>
              <a:rPr lang="en-US" sz="2000" dirty="0">
                <a:solidFill>
                  <a:srgbClr val="E46C0A"/>
                </a:solidFill>
                <a:hlinkClick r:id="rId2"/>
              </a:rPr>
              <a:t>https://datasf.org/</a:t>
            </a:r>
            <a:r>
              <a:rPr lang="en-US" sz="2000" dirty="0" smtClean="0">
                <a:solidFill>
                  <a:srgbClr val="E46C0A"/>
                </a:solidFill>
                <a:hlinkClick r:id="rId2"/>
              </a:rPr>
              <a:t>opendata</a:t>
            </a:r>
            <a:endParaRPr lang="en-US" sz="2000" dirty="0" smtClean="0">
              <a:solidFill>
                <a:srgbClr val="E46C0A"/>
              </a:solidFill>
            </a:endParaRPr>
          </a:p>
          <a:p>
            <a:endParaRPr lang="en-US" sz="2000" dirty="0"/>
          </a:p>
        </p:txBody>
      </p:sp>
    </p:spTree>
    <p:extLst>
      <p:ext uri="{BB962C8B-B14F-4D97-AF65-F5344CB8AC3E}">
        <p14:creationId xmlns:p14="http://schemas.microsoft.com/office/powerpoint/2010/main" val="4981615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PixieApp Dashboard</a:t>
            </a:r>
            <a:endParaRPr lang="en-US" dirty="0"/>
          </a:p>
        </p:txBody>
      </p:sp>
      <p:sp>
        <p:nvSpPr>
          <p:cNvPr id="3" name="TextBox 2"/>
          <p:cNvSpPr txBox="1"/>
          <p:nvPr/>
        </p:nvSpPr>
        <p:spPr>
          <a:xfrm>
            <a:off x="423344" y="1002134"/>
            <a:ext cx="8294073" cy="3801201"/>
          </a:xfrm>
          <a:prstGeom prst="rect">
            <a:avLst/>
          </a:prstGeom>
          <a:noFill/>
        </p:spPr>
        <p:txBody>
          <a:bodyPr wrap="square" rtlCol="0">
            <a:normAutofit fontScale="70000" lnSpcReduction="20000"/>
          </a:bodyPr>
          <a:lstStyle/>
          <a:p>
            <a:pPr algn="ctr"/>
            <a:r>
              <a:rPr lang="en-US" sz="2300" b="1" dirty="0" smtClean="0">
                <a:solidFill>
                  <a:srgbClr val="E46C0A"/>
                </a:solidFill>
              </a:rPr>
              <a:t>Step 1: Create the skeleton</a:t>
            </a:r>
          </a:p>
          <a:p>
            <a:endParaRPr lang="en-US" dirty="0" smtClean="0">
              <a:latin typeface="Courier"/>
              <a:cs typeface="Courier"/>
            </a:endParaRPr>
          </a:p>
          <a:p>
            <a:r>
              <a:rPr lang="en-US" dirty="0" smtClean="0">
                <a:latin typeface="Courier"/>
                <a:cs typeface="Courier"/>
              </a:rPr>
              <a:t>from </a:t>
            </a:r>
            <a:r>
              <a:rPr lang="en-US" dirty="0">
                <a:latin typeface="Courier"/>
                <a:cs typeface="Courier"/>
              </a:rPr>
              <a:t>pixiedust.display.app import </a:t>
            </a:r>
            <a:r>
              <a:rPr lang="en-US" dirty="0" smtClean="0">
                <a:latin typeface="Courier"/>
                <a:cs typeface="Courier"/>
              </a:rPr>
              <a:t>*</a:t>
            </a:r>
            <a:endParaRPr lang="en-US" dirty="0">
              <a:latin typeface="Courier"/>
              <a:cs typeface="Courier"/>
            </a:endParaRPr>
          </a:p>
          <a:p>
            <a:endParaRPr lang="en-US" dirty="0" smtClean="0">
              <a:latin typeface="Courier"/>
              <a:cs typeface="Courier"/>
            </a:endParaRPr>
          </a:p>
          <a:p>
            <a:r>
              <a:rPr lang="en-US" dirty="0" smtClean="0">
                <a:latin typeface="Courier"/>
                <a:cs typeface="Courier"/>
              </a:rPr>
              <a:t>@</a:t>
            </a:r>
            <a:r>
              <a:rPr lang="en-US" dirty="0">
                <a:latin typeface="Courier"/>
                <a:cs typeface="Courier"/>
              </a:rPr>
              <a:t>PixieApp</a:t>
            </a:r>
          </a:p>
          <a:p>
            <a:r>
              <a:rPr lang="en-US" dirty="0">
                <a:latin typeface="Courier"/>
                <a:cs typeface="Courier"/>
              </a:rPr>
              <a:t>class SFDashboard</a:t>
            </a:r>
            <a:r>
              <a:rPr lang="en-US" dirty="0" smtClean="0">
                <a:latin typeface="Courier"/>
                <a:cs typeface="Courier"/>
              </a:rPr>
              <a:t>():</a:t>
            </a:r>
            <a:endParaRPr lang="en-US" dirty="0">
              <a:latin typeface="Courier"/>
              <a:cs typeface="Courier"/>
            </a:endParaRPr>
          </a:p>
          <a:p>
            <a:r>
              <a:rPr lang="en-US" dirty="0">
                <a:latin typeface="Courier"/>
                <a:cs typeface="Courier"/>
              </a:rPr>
              <a:t>    def mainScreen(self):</a:t>
            </a:r>
          </a:p>
          <a:p>
            <a:r>
              <a:rPr lang="en-US" dirty="0">
                <a:latin typeface="Courier"/>
                <a:cs typeface="Courier"/>
              </a:rPr>
              <a:t>        return """</a:t>
            </a:r>
          </a:p>
          <a:p>
            <a:r>
              <a:rPr lang="en-US" dirty="0">
                <a:latin typeface="Courier"/>
                <a:cs typeface="Courier"/>
              </a:rPr>
              <a:t>&lt;div class="well"&gt;</a:t>
            </a:r>
          </a:p>
          <a:p>
            <a:r>
              <a:rPr lang="en-US" dirty="0">
                <a:latin typeface="Courier"/>
                <a:cs typeface="Courier"/>
              </a:rPr>
              <a:t>    &lt;center&gt;&lt;span style="font-size:x-large"&gt;Analyzing San Francisco Public Safety data with PixieDust&lt;/span&gt;&lt;/center&gt;</a:t>
            </a:r>
          </a:p>
          <a:p>
            <a:r>
              <a:rPr lang="en-US" dirty="0">
                <a:latin typeface="Courier"/>
                <a:cs typeface="Courier"/>
              </a:rPr>
              <a:t>    &lt;center&gt;&lt;span style="font-size:large"&gt;&lt;a href="https://datasf.org/opendata" target="new"&gt;https://datasf.org/opendata&lt;/a&gt;&lt;/span&gt;&lt;/center&gt;</a:t>
            </a:r>
          </a:p>
          <a:p>
            <a:r>
              <a:rPr lang="en-US" dirty="0">
                <a:latin typeface="Courier"/>
                <a:cs typeface="Courier"/>
              </a:rPr>
              <a:t>&lt;/div&gt;</a:t>
            </a:r>
          </a:p>
          <a:p>
            <a:r>
              <a:rPr lang="en-US" dirty="0">
                <a:latin typeface="Courier"/>
                <a:cs typeface="Courier"/>
              </a:rPr>
              <a:t>&lt;div class="row"&gt;</a:t>
            </a:r>
          </a:p>
          <a:p>
            <a:r>
              <a:rPr lang="en-US" dirty="0">
                <a:latin typeface="Courier"/>
                <a:cs typeface="Courier"/>
              </a:rPr>
              <a:t>    &lt;div class="form-group col-sm-2" style="padding-right:10px;"&gt;</a:t>
            </a:r>
          </a:p>
          <a:p>
            <a:r>
              <a:rPr lang="en-US" dirty="0">
                <a:latin typeface="Courier"/>
                <a:cs typeface="Courier"/>
              </a:rPr>
              <a:t>        &lt;div&gt;&lt;strong&gt;Layers&lt;/strong&gt;&lt;/div&gt;</a:t>
            </a:r>
          </a:p>
          <a:p>
            <a:r>
              <a:rPr lang="en-US" dirty="0" smtClean="0">
                <a:latin typeface="Courier"/>
                <a:cs typeface="Courier"/>
              </a:rPr>
              <a:t>&lt;</a:t>
            </a:r>
            <a:r>
              <a:rPr lang="en-US" dirty="0">
                <a:latin typeface="Courier"/>
                <a:cs typeface="Courier"/>
              </a:rPr>
              <a:t>/div&gt;</a:t>
            </a:r>
          </a:p>
          <a:p>
            <a:r>
              <a:rPr lang="en-US" dirty="0">
                <a:latin typeface="Courier"/>
                <a:cs typeface="Courier"/>
              </a:rPr>
              <a:t>    &lt;div class="form-group col-sm-10"&gt;</a:t>
            </a:r>
          </a:p>
          <a:p>
            <a:r>
              <a:rPr lang="en-US" dirty="0">
                <a:latin typeface="Courier"/>
                <a:cs typeface="Courier"/>
              </a:rPr>
              <a:t>        &lt;div id="map{{prefix}</a:t>
            </a:r>
            <a:r>
              <a:rPr lang="en-US" dirty="0" smtClean="0">
                <a:latin typeface="Courier"/>
                <a:cs typeface="Courier"/>
              </a:rPr>
              <a:t>}”/&gt;</a:t>
            </a:r>
            <a:endParaRPr lang="en-US" dirty="0">
              <a:latin typeface="Courier"/>
              <a:cs typeface="Courier"/>
            </a:endParaRPr>
          </a:p>
          <a:p>
            <a:r>
              <a:rPr lang="en-US" dirty="0">
                <a:latin typeface="Courier"/>
                <a:cs typeface="Courier"/>
              </a:rPr>
              <a:t>    &lt;/div&gt;</a:t>
            </a:r>
          </a:p>
          <a:p>
            <a:r>
              <a:rPr lang="en-US" dirty="0">
                <a:latin typeface="Courier"/>
                <a:cs typeface="Courier"/>
              </a:rPr>
              <a:t>&lt;/div&gt;</a:t>
            </a:r>
          </a:p>
          <a:p>
            <a:r>
              <a:rPr lang="en-US" dirty="0" smtClean="0">
                <a:latin typeface="Courier"/>
                <a:cs typeface="Courier"/>
              </a:rPr>
              <a:t>“””</a:t>
            </a:r>
            <a:endParaRPr lang="en-US" dirty="0">
              <a:latin typeface="Courier"/>
              <a:cs typeface="Courier"/>
            </a:endParaRPr>
          </a:p>
        </p:txBody>
      </p:sp>
    </p:spTree>
    <p:extLst>
      <p:ext uri="{BB962C8B-B14F-4D97-AF65-F5344CB8AC3E}">
        <p14:creationId xmlns:p14="http://schemas.microsoft.com/office/powerpoint/2010/main" val="10680042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113" y="3409"/>
            <a:ext cx="8545512" cy="547690"/>
          </a:xfrm>
        </p:spPr>
        <p:txBody>
          <a:bodyPr>
            <a:normAutofit/>
          </a:bodyPr>
          <a:lstStyle/>
          <a:p>
            <a:r>
              <a:rPr lang="en-US" dirty="0" smtClean="0"/>
              <a:t>PixieApp Dashboard</a:t>
            </a:r>
            <a:endParaRPr lang="en-US" dirty="0"/>
          </a:p>
        </p:txBody>
      </p:sp>
      <p:sp>
        <p:nvSpPr>
          <p:cNvPr id="3" name="TextBox 2"/>
          <p:cNvSpPr txBox="1"/>
          <p:nvPr/>
        </p:nvSpPr>
        <p:spPr>
          <a:xfrm>
            <a:off x="265113" y="613376"/>
            <a:ext cx="8737413" cy="4189959"/>
          </a:xfrm>
          <a:prstGeom prst="rect">
            <a:avLst/>
          </a:prstGeom>
          <a:noFill/>
        </p:spPr>
        <p:txBody>
          <a:bodyPr wrap="square" rtlCol="0">
            <a:normAutofit fontScale="62500" lnSpcReduction="20000"/>
          </a:bodyPr>
          <a:lstStyle/>
          <a:p>
            <a:pPr algn="ctr"/>
            <a:r>
              <a:rPr lang="en-US" sz="2300" b="1" dirty="0" smtClean="0">
                <a:solidFill>
                  <a:srgbClr val="E46C0A"/>
                </a:solidFill>
              </a:rPr>
              <a:t>Step 2: Create the map of accidents</a:t>
            </a:r>
          </a:p>
          <a:p>
            <a:endParaRPr lang="en-US" dirty="0" smtClean="0">
              <a:latin typeface="Courier"/>
              <a:cs typeface="Courier"/>
            </a:endParaRPr>
          </a:p>
          <a:p>
            <a:r>
              <a:rPr lang="en-US" dirty="0" smtClean="0">
                <a:latin typeface="Courier"/>
                <a:cs typeface="Courier"/>
              </a:rPr>
              <a:t>from </a:t>
            </a:r>
            <a:r>
              <a:rPr lang="en-US" dirty="0">
                <a:latin typeface="Courier"/>
                <a:cs typeface="Courier"/>
              </a:rPr>
              <a:t>pixiedust.display.app import </a:t>
            </a:r>
            <a:r>
              <a:rPr lang="en-US" dirty="0" smtClean="0">
                <a:latin typeface="Courier"/>
                <a:cs typeface="Courier"/>
              </a:rPr>
              <a:t>*</a:t>
            </a:r>
            <a:endParaRPr lang="en-US" dirty="0">
              <a:latin typeface="Courier"/>
              <a:cs typeface="Courier"/>
            </a:endParaRPr>
          </a:p>
          <a:p>
            <a:endParaRPr lang="en-US" dirty="0" smtClean="0">
              <a:latin typeface="Courier"/>
              <a:cs typeface="Courier"/>
            </a:endParaRPr>
          </a:p>
          <a:p>
            <a:r>
              <a:rPr lang="en-US" dirty="0" smtClean="0">
                <a:latin typeface="Courier"/>
                <a:cs typeface="Courier"/>
              </a:rPr>
              <a:t>@</a:t>
            </a:r>
            <a:r>
              <a:rPr lang="en-US" dirty="0">
                <a:latin typeface="Courier"/>
                <a:cs typeface="Courier"/>
              </a:rPr>
              <a:t>PixieApp</a:t>
            </a:r>
          </a:p>
          <a:p>
            <a:r>
              <a:rPr lang="en-US" dirty="0">
                <a:latin typeface="Courier"/>
                <a:cs typeface="Courier"/>
              </a:rPr>
              <a:t>class SFDashboard</a:t>
            </a:r>
            <a:r>
              <a:rPr lang="en-US" dirty="0" smtClean="0">
                <a:latin typeface="Courier"/>
                <a:cs typeface="Courier"/>
              </a:rPr>
              <a:t>():</a:t>
            </a:r>
            <a:endParaRPr lang="en-US" dirty="0">
              <a:latin typeface="Courier"/>
              <a:cs typeface="Courier"/>
            </a:endParaRPr>
          </a:p>
          <a:p>
            <a:r>
              <a:rPr lang="en-US" dirty="0">
                <a:latin typeface="Courier"/>
                <a:cs typeface="Courier"/>
              </a:rPr>
              <a:t>    def mainScreen(self):</a:t>
            </a:r>
          </a:p>
          <a:p>
            <a:r>
              <a:rPr lang="en-US" dirty="0">
                <a:latin typeface="Courier"/>
                <a:cs typeface="Courier"/>
              </a:rPr>
              <a:t>        return """</a:t>
            </a:r>
          </a:p>
          <a:p>
            <a:r>
              <a:rPr lang="en-US" dirty="0">
                <a:latin typeface="Courier"/>
                <a:cs typeface="Courier"/>
              </a:rPr>
              <a:t>&lt;div class="well"&gt;</a:t>
            </a:r>
          </a:p>
          <a:p>
            <a:r>
              <a:rPr lang="en-US" dirty="0">
                <a:latin typeface="Courier"/>
                <a:cs typeface="Courier"/>
              </a:rPr>
              <a:t>    &lt;center&gt;&lt;span style="font-size:x-large"&gt;Analyzing San Francisco Public Safety data with PixieDust&lt;/span&gt;&lt;/center&gt;</a:t>
            </a:r>
          </a:p>
          <a:p>
            <a:r>
              <a:rPr lang="en-US" dirty="0">
                <a:latin typeface="Courier"/>
                <a:cs typeface="Courier"/>
              </a:rPr>
              <a:t>    &lt;center&gt;&lt;span style="font-size:large"&gt;&lt;a href="https://datasf.org/opendata" target="new"&gt;https://datasf.org/opendata&lt;/a&gt;&lt;/span&gt;&lt;/center&gt;</a:t>
            </a:r>
          </a:p>
          <a:p>
            <a:r>
              <a:rPr lang="en-US" dirty="0">
                <a:latin typeface="Courier"/>
                <a:cs typeface="Courier"/>
              </a:rPr>
              <a:t>&lt;/div&gt;</a:t>
            </a:r>
          </a:p>
          <a:p>
            <a:r>
              <a:rPr lang="en-US" dirty="0">
                <a:latin typeface="Courier"/>
                <a:cs typeface="Courier"/>
              </a:rPr>
              <a:t>&lt;div class="row"&gt;</a:t>
            </a:r>
          </a:p>
          <a:p>
            <a:r>
              <a:rPr lang="en-US" dirty="0">
                <a:latin typeface="Courier"/>
                <a:cs typeface="Courier"/>
              </a:rPr>
              <a:t>    &lt;div class="form-group col-sm-2" style="padding-right:10px;"&gt;</a:t>
            </a:r>
          </a:p>
          <a:p>
            <a:r>
              <a:rPr lang="en-US" dirty="0">
                <a:latin typeface="Courier"/>
                <a:cs typeface="Courier"/>
              </a:rPr>
              <a:t>        &lt;div&gt;&lt;strong&gt;Layers&lt;/strong&gt;&lt;/div&gt;</a:t>
            </a:r>
          </a:p>
          <a:p>
            <a:r>
              <a:rPr lang="en-US" dirty="0" smtClean="0">
                <a:latin typeface="Courier"/>
                <a:cs typeface="Courier"/>
              </a:rPr>
              <a:t>&lt;</a:t>
            </a:r>
            <a:r>
              <a:rPr lang="en-US" dirty="0">
                <a:latin typeface="Courier"/>
                <a:cs typeface="Courier"/>
              </a:rPr>
              <a:t>/div&gt;</a:t>
            </a:r>
          </a:p>
          <a:p>
            <a:r>
              <a:rPr lang="en-US" dirty="0">
                <a:latin typeface="Courier"/>
                <a:cs typeface="Courier"/>
              </a:rPr>
              <a:t>    &lt;div class="form-group col-sm-10"&gt;</a:t>
            </a:r>
          </a:p>
          <a:p>
            <a:r>
              <a:rPr lang="en-US" dirty="0">
                <a:latin typeface="Courier"/>
                <a:cs typeface="Courier"/>
              </a:rPr>
              <a:t>        &lt;div id="map{{prefix}</a:t>
            </a:r>
            <a:r>
              <a:rPr lang="en-US" dirty="0" smtClean="0">
                <a:latin typeface="Courier"/>
                <a:cs typeface="Courier"/>
              </a:rPr>
              <a:t>}” </a:t>
            </a:r>
            <a:r>
              <a:rPr lang="en-US" b="1" dirty="0" smtClean="0">
                <a:solidFill>
                  <a:srgbClr val="FF0000"/>
                </a:solidFill>
                <a:latin typeface="Courier"/>
                <a:cs typeface="Courier"/>
              </a:rPr>
              <a:t>pd_entity</a:t>
            </a:r>
            <a:r>
              <a:rPr lang="en-US" b="1" dirty="0">
                <a:solidFill>
                  <a:srgbClr val="FF0000"/>
                </a:solidFill>
                <a:latin typeface="Courier"/>
                <a:cs typeface="Courier"/>
              </a:rPr>
              <a:t> pd_options="{{this.formatOptions(this.mapJSONOptions)}}"</a:t>
            </a:r>
            <a:r>
              <a:rPr lang="en-US" dirty="0">
                <a:latin typeface="Courier"/>
                <a:cs typeface="Courier"/>
              </a:rPr>
              <a:t>/</a:t>
            </a:r>
            <a:r>
              <a:rPr lang="en-US" dirty="0" smtClean="0">
                <a:latin typeface="Courier"/>
                <a:cs typeface="Courier"/>
              </a:rPr>
              <a:t>&gt;</a:t>
            </a:r>
            <a:endParaRPr lang="en-US" dirty="0">
              <a:latin typeface="Courier"/>
              <a:cs typeface="Courier"/>
            </a:endParaRPr>
          </a:p>
          <a:p>
            <a:r>
              <a:rPr lang="en-US" dirty="0">
                <a:latin typeface="Courier"/>
                <a:cs typeface="Courier"/>
              </a:rPr>
              <a:t>    &lt;/div&gt;</a:t>
            </a:r>
          </a:p>
          <a:p>
            <a:r>
              <a:rPr lang="en-US" dirty="0">
                <a:latin typeface="Courier"/>
                <a:cs typeface="Courier"/>
              </a:rPr>
              <a:t>&lt;/div&gt;</a:t>
            </a:r>
          </a:p>
          <a:p>
            <a:r>
              <a:rPr lang="en-US" dirty="0" smtClean="0">
                <a:latin typeface="Courier"/>
                <a:cs typeface="Courier"/>
              </a:rPr>
              <a:t>“””</a:t>
            </a:r>
          </a:p>
          <a:p>
            <a:endParaRPr lang="en-US" sz="2200" dirty="0" smtClean="0">
              <a:latin typeface="Calibri"/>
              <a:cs typeface="Calibri"/>
            </a:endParaRPr>
          </a:p>
          <a:p>
            <a:pPr marL="223838" indent="-223838">
              <a:buFont typeface="Arial"/>
              <a:buChar char="•"/>
            </a:pPr>
            <a:r>
              <a:rPr lang="en-US" sz="2200" dirty="0" smtClean="0">
                <a:latin typeface="Calibri"/>
                <a:cs typeface="Calibri"/>
              </a:rPr>
              <a:t>What have we added:</a:t>
            </a:r>
            <a:endParaRPr lang="en-US" sz="2200" dirty="0">
              <a:latin typeface="Calibri"/>
              <a:cs typeface="Calibri"/>
            </a:endParaRPr>
          </a:p>
          <a:p>
            <a:pPr marL="682625" lvl="1" indent="-225425">
              <a:buFont typeface="Arial"/>
              <a:buChar char="•"/>
            </a:pPr>
            <a:r>
              <a:rPr lang="en-US" sz="2200" dirty="0" smtClean="0">
                <a:latin typeface="Calibri"/>
                <a:cs typeface="Calibri"/>
              </a:rPr>
              <a:t>pd_entity: tell PixieDust which dataset to work on</a:t>
            </a:r>
          </a:p>
          <a:p>
            <a:pPr marL="682625" lvl="1" indent="-225425">
              <a:buFont typeface="Arial"/>
              <a:buChar char="•"/>
            </a:pPr>
            <a:r>
              <a:rPr lang="en-US" sz="2200" dirty="0" smtClean="0">
                <a:latin typeface="Calibri"/>
                <a:cs typeface="Calibri"/>
              </a:rPr>
              <a:t>pd_options: Contains the PixieDust options for the map (see next slide for more info)  </a:t>
            </a:r>
            <a:endParaRPr lang="en-US" sz="2200" dirty="0">
              <a:latin typeface="Calibri"/>
              <a:cs typeface="Calibri"/>
            </a:endParaRPr>
          </a:p>
        </p:txBody>
      </p:sp>
    </p:spTree>
    <p:extLst>
      <p:ext uri="{BB962C8B-B14F-4D97-AF65-F5344CB8AC3E}">
        <p14:creationId xmlns:p14="http://schemas.microsoft.com/office/powerpoint/2010/main" val="2896610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113" y="-13869"/>
            <a:ext cx="8545512" cy="547690"/>
          </a:xfrm>
        </p:spPr>
        <p:txBody>
          <a:bodyPr/>
          <a:lstStyle/>
          <a:p>
            <a:r>
              <a:rPr lang="en-US" dirty="0" smtClean="0"/>
              <a:t>Generating the pd_options for the Map</a:t>
            </a:r>
            <a:endParaRPr lang="en-US" dirty="0"/>
          </a:p>
        </p:txBody>
      </p:sp>
      <p:sp>
        <p:nvSpPr>
          <p:cNvPr id="3" name="TextBox 2"/>
          <p:cNvSpPr txBox="1"/>
          <p:nvPr/>
        </p:nvSpPr>
        <p:spPr>
          <a:xfrm>
            <a:off x="535659" y="622016"/>
            <a:ext cx="7938019" cy="1477328"/>
          </a:xfrm>
          <a:prstGeom prst="rect">
            <a:avLst/>
          </a:prstGeom>
          <a:noFill/>
        </p:spPr>
        <p:txBody>
          <a:bodyPr wrap="square" rtlCol="0">
            <a:spAutoFit/>
          </a:bodyPr>
          <a:lstStyle/>
          <a:p>
            <a:r>
              <a:rPr lang="en-US" dirty="0" smtClean="0"/>
              <a:t>The best way to generate the pd_options for a PixieDust visualization is to:</a:t>
            </a:r>
          </a:p>
          <a:p>
            <a:pPr marL="342900" indent="-342900">
              <a:buFont typeface="+mj-lt"/>
              <a:buAutoNum type="arabicPeriod"/>
            </a:pPr>
            <a:r>
              <a:rPr lang="en-US" dirty="0" smtClean="0"/>
              <a:t>Call display() on a new cell </a:t>
            </a:r>
          </a:p>
          <a:p>
            <a:pPr marL="342900" indent="-342900">
              <a:buFont typeface="+mj-lt"/>
              <a:buAutoNum type="arabicPeriod"/>
            </a:pPr>
            <a:r>
              <a:rPr lang="en-US" dirty="0" smtClean="0"/>
              <a:t>Graphically select the options for your chart</a:t>
            </a:r>
          </a:p>
          <a:p>
            <a:pPr marL="342900" indent="-342900">
              <a:buFont typeface="+mj-lt"/>
              <a:buAutoNum type="arabicPeriod"/>
            </a:pPr>
            <a:r>
              <a:rPr lang="en-US" dirty="0" smtClean="0"/>
              <a:t>Select View/Cell </a:t>
            </a:r>
            <a:r>
              <a:rPr lang="en-US" dirty="0" err="1" smtClean="0"/>
              <a:t>Toobar</a:t>
            </a:r>
            <a:r>
              <a:rPr lang="en-US" dirty="0" smtClean="0"/>
              <a:t>/Edit metadata menu</a:t>
            </a:r>
          </a:p>
          <a:p>
            <a:pPr marL="342900" indent="-342900">
              <a:buFont typeface="+mj-lt"/>
              <a:buAutoNum type="arabicPeriod"/>
            </a:pPr>
            <a:r>
              <a:rPr lang="en-US" dirty="0" smtClean="0"/>
              <a:t>Click on the “Edit Metadata” button and copy the pixiedust metadata</a:t>
            </a:r>
            <a:endParaRPr lang="en-US" dirty="0"/>
          </a:p>
        </p:txBody>
      </p:sp>
      <p:pic>
        <p:nvPicPr>
          <p:cNvPr id="4" name="Picture 3"/>
          <p:cNvPicPr>
            <a:picLocks noChangeAspect="1"/>
          </p:cNvPicPr>
          <p:nvPr/>
        </p:nvPicPr>
        <p:blipFill>
          <a:blip r:embed="rId2"/>
          <a:stretch>
            <a:fillRect/>
          </a:stretch>
        </p:blipFill>
        <p:spPr>
          <a:xfrm>
            <a:off x="1045399" y="2068211"/>
            <a:ext cx="6488384" cy="3075289"/>
          </a:xfrm>
          <a:prstGeom prst="rect">
            <a:avLst/>
          </a:prstGeom>
          <a:ln>
            <a:solidFill>
              <a:srgbClr val="7F7F7F"/>
            </a:solidFill>
          </a:ln>
        </p:spPr>
      </p:pic>
    </p:spTree>
    <p:extLst>
      <p:ext uri="{BB962C8B-B14F-4D97-AF65-F5344CB8AC3E}">
        <p14:creationId xmlns:p14="http://schemas.microsoft.com/office/powerpoint/2010/main" val="13538098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Format the PixieDust JSON Metadata</a:t>
            </a:r>
            <a:endParaRPr lang="en-US" dirty="0"/>
          </a:p>
        </p:txBody>
      </p:sp>
      <p:sp>
        <p:nvSpPr>
          <p:cNvPr id="3" name="TextBox 2"/>
          <p:cNvSpPr txBox="1"/>
          <p:nvPr/>
        </p:nvSpPr>
        <p:spPr>
          <a:xfrm>
            <a:off x="95037" y="1097165"/>
            <a:ext cx="9048964" cy="3046988"/>
          </a:xfrm>
          <a:prstGeom prst="rect">
            <a:avLst/>
          </a:prstGeom>
          <a:noFill/>
        </p:spPr>
        <p:txBody>
          <a:bodyPr wrap="square" lIns="0" rIns="0" rtlCol="0">
            <a:spAutoFit/>
          </a:bodyPr>
          <a:lstStyle/>
          <a:p>
            <a:pPr marL="285750" indent="-285750">
              <a:buFont typeface="Arial"/>
              <a:buChar char="•"/>
            </a:pPr>
            <a:r>
              <a:rPr lang="en-US" dirty="0" smtClean="0"/>
              <a:t>To conform to the pd_options notation, we need to transform the PixieDust JSON metadata into an attribute string with the following format:</a:t>
            </a:r>
          </a:p>
          <a:p>
            <a:pPr lvl="1"/>
            <a:r>
              <a:rPr lang="en-US" dirty="0" smtClean="0">
                <a:solidFill>
                  <a:schemeClr val="tx2">
                    <a:lumMod val="75000"/>
                  </a:schemeClr>
                </a:solidFill>
                <a:latin typeface="Courier"/>
                <a:cs typeface="Courier"/>
              </a:rPr>
              <a:t>“key1=value1;key2=value2;</a:t>
            </a:r>
            <a:r>
              <a:rPr lang="mr-IN" dirty="0" smtClean="0">
                <a:solidFill>
                  <a:schemeClr val="tx2">
                    <a:lumMod val="75000"/>
                  </a:schemeClr>
                </a:solidFill>
                <a:latin typeface="Courier"/>
                <a:cs typeface="Courier"/>
              </a:rPr>
              <a:t>…</a:t>
            </a:r>
            <a:r>
              <a:rPr lang="en-US" dirty="0" smtClean="0">
                <a:solidFill>
                  <a:schemeClr val="tx2">
                    <a:lumMod val="75000"/>
                  </a:schemeClr>
                </a:solidFill>
                <a:latin typeface="Courier"/>
                <a:cs typeface="Courier"/>
              </a:rPr>
              <a:t>”</a:t>
            </a:r>
          </a:p>
          <a:p>
            <a:pPr marL="285750" indent="-285750">
              <a:buFont typeface="Arial"/>
              <a:buChar char="•"/>
            </a:pPr>
            <a:endParaRPr lang="en-US" dirty="0" smtClean="0"/>
          </a:p>
          <a:p>
            <a:pPr marL="285750" indent="-285750">
              <a:buFont typeface="Arial"/>
              <a:buChar char="•"/>
            </a:pPr>
            <a:r>
              <a:rPr lang="en-US" dirty="0" smtClean="0"/>
              <a:t>To make it easier, we use the a simple python transform function:</a:t>
            </a:r>
          </a:p>
          <a:p>
            <a:r>
              <a:rPr lang="en-US" sz="1400" dirty="0">
                <a:latin typeface="Courier"/>
                <a:cs typeface="Courier"/>
              </a:rPr>
              <a:t> </a:t>
            </a:r>
            <a:r>
              <a:rPr lang="en-US" sz="1400" dirty="0" smtClean="0">
                <a:latin typeface="Courier"/>
                <a:cs typeface="Courier"/>
              </a:rPr>
              <a:t>  </a:t>
            </a:r>
            <a:r>
              <a:rPr lang="en-US" sz="1500" dirty="0" smtClean="0">
                <a:solidFill>
                  <a:srgbClr val="17375E"/>
                </a:solidFill>
                <a:latin typeface="Courier"/>
                <a:cs typeface="Courier"/>
              </a:rPr>
              <a:t>def </a:t>
            </a:r>
            <a:r>
              <a:rPr lang="en-US" sz="1500" dirty="0">
                <a:solidFill>
                  <a:srgbClr val="17375E"/>
                </a:solidFill>
                <a:latin typeface="Courier"/>
                <a:cs typeface="Courier"/>
              </a:rPr>
              <a:t>formatOptions</a:t>
            </a:r>
            <a:r>
              <a:rPr lang="en-US" sz="1500" dirty="0" smtClean="0">
                <a:solidFill>
                  <a:srgbClr val="17375E"/>
                </a:solidFill>
                <a:latin typeface="Courier"/>
                <a:cs typeface="Courier"/>
              </a:rPr>
              <a:t>(self, options)</a:t>
            </a:r>
            <a:r>
              <a:rPr lang="en-US" sz="1500" dirty="0">
                <a:solidFill>
                  <a:srgbClr val="17375E"/>
                </a:solidFill>
                <a:latin typeface="Courier"/>
                <a:cs typeface="Courier"/>
              </a:rPr>
              <a:t>:</a:t>
            </a:r>
          </a:p>
          <a:p>
            <a:r>
              <a:rPr lang="en-US" sz="1500" dirty="0">
                <a:solidFill>
                  <a:srgbClr val="17375E"/>
                </a:solidFill>
                <a:latin typeface="Courier"/>
                <a:cs typeface="Courier"/>
              </a:rPr>
              <a:t>     </a:t>
            </a:r>
            <a:r>
              <a:rPr lang="en-US" sz="1500" dirty="0" smtClean="0">
                <a:solidFill>
                  <a:srgbClr val="17375E"/>
                </a:solidFill>
                <a:latin typeface="Courier"/>
                <a:cs typeface="Courier"/>
              </a:rPr>
              <a:t>return </a:t>
            </a:r>
            <a:r>
              <a:rPr lang="en-US" sz="1500" dirty="0">
                <a:solidFill>
                  <a:srgbClr val="17375E"/>
                </a:solidFill>
                <a:latin typeface="Courier"/>
                <a:cs typeface="Courier"/>
              </a:rPr>
              <a:t>';'.join(["{}={}".format</a:t>
            </a:r>
            <a:r>
              <a:rPr lang="en-US" sz="1500" dirty="0" smtClean="0">
                <a:solidFill>
                  <a:srgbClr val="17375E"/>
                </a:solidFill>
                <a:latin typeface="Courier"/>
                <a:cs typeface="Courier"/>
              </a:rPr>
              <a:t>(k,v) </a:t>
            </a:r>
            <a:r>
              <a:rPr lang="en-US" sz="1500" dirty="0">
                <a:solidFill>
                  <a:srgbClr val="17375E"/>
                </a:solidFill>
                <a:latin typeface="Courier"/>
                <a:cs typeface="Courier"/>
              </a:rPr>
              <a:t>for </a:t>
            </a:r>
            <a:r>
              <a:rPr lang="en-US" sz="1500" dirty="0" smtClean="0">
                <a:solidFill>
                  <a:srgbClr val="17375E"/>
                </a:solidFill>
                <a:latin typeface="Courier"/>
                <a:cs typeface="Courier"/>
              </a:rPr>
              <a:t>(k, v) </a:t>
            </a:r>
            <a:r>
              <a:rPr lang="en-US" sz="1500" dirty="0">
                <a:solidFill>
                  <a:srgbClr val="17375E"/>
                </a:solidFill>
                <a:latin typeface="Courier"/>
                <a:cs typeface="Courier"/>
              </a:rPr>
              <a:t>in iteritems(</a:t>
            </a:r>
            <a:r>
              <a:rPr lang="en-US" sz="1500" dirty="0">
                <a:latin typeface="Courier"/>
                <a:cs typeface="Courier"/>
              </a:rPr>
              <a:t>options)]</a:t>
            </a:r>
            <a:r>
              <a:rPr lang="en-US" sz="1500" dirty="0" smtClean="0">
                <a:latin typeface="Courier"/>
                <a:cs typeface="Courier"/>
              </a:rPr>
              <a:t>)</a:t>
            </a:r>
          </a:p>
          <a:p>
            <a:endParaRPr lang="en-US" dirty="0"/>
          </a:p>
          <a:p>
            <a:pPr marL="285750" indent="-285750">
              <a:buFont typeface="Arial"/>
              <a:buChar char="•"/>
            </a:pPr>
            <a:r>
              <a:rPr lang="en-US" dirty="0" smtClean="0"/>
              <a:t>The formatOptions is then invoked using JinJa2 notation from within the html</a:t>
            </a:r>
          </a:p>
          <a:p>
            <a:r>
              <a:rPr lang="en-US" dirty="0" smtClean="0"/>
              <a:t>	</a:t>
            </a:r>
            <a:r>
              <a:rPr lang="en-US" dirty="0" smtClean="0">
                <a:solidFill>
                  <a:srgbClr val="17375E"/>
                </a:solidFill>
                <a:latin typeface="Courier"/>
                <a:cs typeface="Courier"/>
              </a:rPr>
              <a:t>pd_options = “{</a:t>
            </a:r>
            <a:r>
              <a:rPr lang="en-US" dirty="0">
                <a:solidFill>
                  <a:srgbClr val="17375E"/>
                </a:solidFill>
                <a:latin typeface="Courier"/>
                <a:cs typeface="Courier"/>
              </a:rPr>
              <a:t>{this.formatOptions(this.mapJSONOptions)}</a:t>
            </a:r>
            <a:r>
              <a:rPr lang="en-US" dirty="0" smtClean="0">
                <a:solidFill>
                  <a:srgbClr val="17375E"/>
                </a:solidFill>
                <a:latin typeface="Courier"/>
                <a:cs typeface="Courier"/>
              </a:rPr>
              <a:t>}”</a:t>
            </a:r>
            <a:endParaRPr lang="en-US" dirty="0">
              <a:solidFill>
                <a:srgbClr val="17375E"/>
              </a:solidFill>
              <a:latin typeface="Courier"/>
              <a:cs typeface="Courier"/>
            </a:endParaRPr>
          </a:p>
          <a:p>
            <a:endParaRPr lang="en-US" dirty="0"/>
          </a:p>
        </p:txBody>
      </p:sp>
    </p:spTree>
    <p:extLst>
      <p:ext uri="{BB962C8B-B14F-4D97-AF65-F5344CB8AC3E}">
        <p14:creationId xmlns:p14="http://schemas.microsoft.com/office/powerpoint/2010/main" val="312085097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Initialize the pd_options</a:t>
            </a:r>
            <a:endParaRPr lang="en-US" dirty="0"/>
          </a:p>
        </p:txBody>
      </p:sp>
      <p:sp>
        <p:nvSpPr>
          <p:cNvPr id="3" name="Rectangle 2"/>
          <p:cNvSpPr/>
          <p:nvPr/>
        </p:nvSpPr>
        <p:spPr>
          <a:xfrm>
            <a:off x="265113" y="915744"/>
            <a:ext cx="8587822" cy="3645697"/>
          </a:xfrm>
          <a:prstGeom prst="rect">
            <a:avLst/>
          </a:prstGeom>
        </p:spPr>
        <p:txBody>
          <a:bodyPr>
            <a:normAutofit/>
          </a:bodyPr>
          <a:lstStyle/>
          <a:p>
            <a:r>
              <a:rPr lang="en-US" sz="1600" dirty="0" smtClean="0">
                <a:latin typeface="Courier"/>
                <a:cs typeface="Courier"/>
              </a:rPr>
              <a:t>	</a:t>
            </a:r>
            <a:r>
              <a:rPr lang="mr-IN" sz="1600" dirty="0" smtClean="0">
                <a:solidFill>
                  <a:srgbClr val="17375E"/>
                </a:solidFill>
                <a:latin typeface="Courier"/>
                <a:cs typeface="Courier"/>
              </a:rPr>
              <a:t>def </a:t>
            </a:r>
            <a:r>
              <a:rPr lang="mr-IN" sz="1600" dirty="0">
                <a:solidFill>
                  <a:srgbClr val="17375E"/>
                </a:solidFill>
                <a:latin typeface="Courier"/>
                <a:cs typeface="Courier"/>
              </a:rPr>
              <a:t>setup(self):</a:t>
            </a:r>
          </a:p>
          <a:p>
            <a:r>
              <a:rPr lang="mr-IN" sz="1600" dirty="0">
                <a:solidFill>
                  <a:srgbClr val="17375E"/>
                </a:solidFill>
                <a:latin typeface="Courier"/>
                <a:cs typeface="Courier"/>
              </a:rPr>
              <a:t>        self.mapJSONOptions = {</a:t>
            </a:r>
          </a:p>
          <a:p>
            <a:r>
              <a:rPr lang="mr-IN" sz="1600" dirty="0">
                <a:solidFill>
                  <a:srgbClr val="17375E"/>
                </a:solidFill>
                <a:latin typeface="Courier"/>
                <a:cs typeface="Courier"/>
              </a:rPr>
              <a:t>          "mapboxtoken": </a:t>
            </a:r>
            <a:r>
              <a:rPr lang="mr-IN" sz="1600" dirty="0" smtClean="0">
                <a:solidFill>
                  <a:srgbClr val="17375E"/>
                </a:solidFill>
                <a:latin typeface="Courier"/>
                <a:cs typeface="Courier"/>
              </a:rPr>
              <a:t>”</a:t>
            </a:r>
            <a:r>
              <a:rPr lang="en-US" sz="1600" dirty="0" smtClean="0">
                <a:solidFill>
                  <a:srgbClr val="17375E"/>
                </a:solidFill>
                <a:latin typeface="Courier"/>
                <a:cs typeface="Courier"/>
              </a:rPr>
              <a:t>XXXX</a:t>
            </a:r>
            <a:r>
              <a:rPr lang="mr-IN" sz="1600" dirty="0" smtClean="0">
                <a:solidFill>
                  <a:srgbClr val="17375E"/>
                </a:solidFill>
                <a:latin typeface="Courier"/>
                <a:cs typeface="Courier"/>
              </a:rPr>
              <a:t>"</a:t>
            </a:r>
            <a:r>
              <a:rPr lang="mr-IN" sz="1600" dirty="0">
                <a:solidFill>
                  <a:srgbClr val="17375E"/>
                </a:solidFill>
                <a:latin typeface="Courier"/>
                <a:cs typeface="Courier"/>
              </a:rPr>
              <a:t>,</a:t>
            </a:r>
          </a:p>
          <a:p>
            <a:r>
              <a:rPr lang="mr-IN" sz="1600" dirty="0">
                <a:solidFill>
                  <a:srgbClr val="17375E"/>
                </a:solidFill>
                <a:latin typeface="Courier"/>
                <a:cs typeface="Courier"/>
              </a:rPr>
              <a:t>          "chartsize": "90",</a:t>
            </a:r>
          </a:p>
          <a:p>
            <a:r>
              <a:rPr lang="mr-IN" sz="1600" dirty="0">
                <a:solidFill>
                  <a:srgbClr val="17375E"/>
                </a:solidFill>
                <a:latin typeface="Courier"/>
                <a:cs typeface="Courier"/>
              </a:rPr>
              <a:t>          "aggregation": "SUM",</a:t>
            </a:r>
          </a:p>
          <a:p>
            <a:r>
              <a:rPr lang="mr-IN" sz="1600" dirty="0">
                <a:solidFill>
                  <a:srgbClr val="17375E"/>
                </a:solidFill>
                <a:latin typeface="Courier"/>
                <a:cs typeface="Courier"/>
              </a:rPr>
              <a:t>          "rowCount": "500",</a:t>
            </a:r>
          </a:p>
          <a:p>
            <a:r>
              <a:rPr lang="mr-IN" sz="1600" dirty="0">
                <a:solidFill>
                  <a:srgbClr val="17375E"/>
                </a:solidFill>
                <a:latin typeface="Courier"/>
                <a:cs typeface="Courier"/>
              </a:rPr>
              <a:t>          "handlerId": "mapView",</a:t>
            </a:r>
          </a:p>
          <a:p>
            <a:r>
              <a:rPr lang="mr-IN" sz="1600" dirty="0">
                <a:solidFill>
                  <a:srgbClr val="17375E"/>
                </a:solidFill>
                <a:latin typeface="Courier"/>
                <a:cs typeface="Courier"/>
              </a:rPr>
              <a:t>          "rendererId": "mapbox",</a:t>
            </a:r>
          </a:p>
          <a:p>
            <a:r>
              <a:rPr lang="mr-IN" sz="1600" dirty="0">
                <a:solidFill>
                  <a:srgbClr val="17375E"/>
                </a:solidFill>
                <a:latin typeface="Courier"/>
                <a:cs typeface="Courier"/>
              </a:rPr>
              <a:t>          "valueFields": "IncidntNum",</a:t>
            </a:r>
          </a:p>
          <a:p>
            <a:r>
              <a:rPr lang="mr-IN" sz="1600" dirty="0">
                <a:solidFill>
                  <a:srgbClr val="17375E"/>
                </a:solidFill>
                <a:latin typeface="Courier"/>
                <a:cs typeface="Courier"/>
              </a:rPr>
              <a:t>          "keyFields": "X,Y",</a:t>
            </a:r>
          </a:p>
          <a:p>
            <a:r>
              <a:rPr lang="mr-IN" sz="1600" dirty="0">
                <a:solidFill>
                  <a:srgbClr val="17375E"/>
                </a:solidFill>
                <a:latin typeface="Courier"/>
                <a:cs typeface="Courier"/>
              </a:rPr>
              <a:t>          "basemap": "light-v9"</a:t>
            </a:r>
          </a:p>
          <a:p>
            <a:r>
              <a:rPr lang="mr-IN" sz="1600" dirty="0">
                <a:solidFill>
                  <a:srgbClr val="17375E"/>
                </a:solidFill>
                <a:latin typeface="Courier"/>
                <a:cs typeface="Courier"/>
              </a:rPr>
              <a:t>        </a:t>
            </a:r>
            <a:r>
              <a:rPr lang="mr-IN" sz="1600" dirty="0" smtClean="0">
                <a:solidFill>
                  <a:srgbClr val="17375E"/>
                </a:solidFill>
                <a:latin typeface="Courier"/>
                <a:cs typeface="Courier"/>
              </a:rPr>
              <a:t>}</a:t>
            </a:r>
            <a:endParaRPr lang="en-US" sz="1600" dirty="0" smtClean="0">
              <a:solidFill>
                <a:srgbClr val="17375E"/>
              </a:solidFill>
              <a:latin typeface="Courier"/>
              <a:cs typeface="Courier"/>
            </a:endParaRPr>
          </a:p>
          <a:p>
            <a:endParaRPr lang="en-US" sz="1600" dirty="0">
              <a:solidFill>
                <a:srgbClr val="17375E"/>
              </a:solidFill>
              <a:latin typeface="Courier"/>
              <a:cs typeface="Courier"/>
            </a:endParaRPr>
          </a:p>
          <a:p>
            <a:r>
              <a:rPr lang="en-US" sz="1600" dirty="0" smtClean="0">
                <a:solidFill>
                  <a:srgbClr val="17375E"/>
                </a:solidFill>
                <a:latin typeface="Calibri"/>
                <a:cs typeface="Calibri"/>
              </a:rPr>
              <a:t>Note: setup is a special method that will be called automatically when the PixieApp is initialized.</a:t>
            </a:r>
          </a:p>
          <a:p>
            <a:endParaRPr lang="en-US" sz="1600" dirty="0">
              <a:latin typeface="Courier"/>
              <a:cs typeface="Courier"/>
            </a:endParaRPr>
          </a:p>
          <a:p>
            <a:endParaRPr lang="en-US" sz="1600" dirty="0">
              <a:latin typeface="Courier"/>
              <a:cs typeface="Courier"/>
            </a:endParaRPr>
          </a:p>
        </p:txBody>
      </p:sp>
    </p:spTree>
    <p:extLst>
      <p:ext uri="{BB962C8B-B14F-4D97-AF65-F5344CB8AC3E}">
        <p14:creationId xmlns:p14="http://schemas.microsoft.com/office/powerpoint/2010/main" val="30721376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113" y="12048"/>
            <a:ext cx="8545512" cy="547690"/>
          </a:xfrm>
        </p:spPr>
        <p:txBody>
          <a:bodyPr/>
          <a:lstStyle/>
          <a:p>
            <a:r>
              <a:rPr lang="en-US" dirty="0" smtClean="0"/>
              <a:t>PixieApp Dashboard</a:t>
            </a:r>
            <a:endParaRPr lang="en-US" dirty="0"/>
          </a:p>
        </p:txBody>
      </p:sp>
      <p:sp>
        <p:nvSpPr>
          <p:cNvPr id="4" name="TextBox 3"/>
          <p:cNvSpPr txBox="1"/>
          <p:nvPr/>
        </p:nvSpPr>
        <p:spPr>
          <a:xfrm>
            <a:off x="265113" y="613376"/>
            <a:ext cx="8737413" cy="4189959"/>
          </a:xfrm>
          <a:prstGeom prst="rect">
            <a:avLst/>
          </a:prstGeom>
          <a:noFill/>
        </p:spPr>
        <p:txBody>
          <a:bodyPr wrap="square" rtlCol="0">
            <a:normAutofit fontScale="55000" lnSpcReduction="20000"/>
          </a:bodyPr>
          <a:lstStyle/>
          <a:p>
            <a:pPr algn="ctr"/>
            <a:r>
              <a:rPr lang="en-US" sz="2300" b="1" dirty="0" smtClean="0">
                <a:solidFill>
                  <a:srgbClr val="E46C0A"/>
                </a:solidFill>
              </a:rPr>
              <a:t>Step 3: Create the GeoJSON customer Layers</a:t>
            </a:r>
          </a:p>
          <a:p>
            <a:endParaRPr lang="en-US" dirty="0" smtClean="0">
              <a:latin typeface="Courier"/>
              <a:cs typeface="Courier"/>
            </a:endParaRPr>
          </a:p>
          <a:p>
            <a:r>
              <a:rPr lang="en-US" dirty="0" smtClean="0">
                <a:latin typeface="Courier"/>
                <a:cs typeface="Courier"/>
              </a:rPr>
              <a:t>from </a:t>
            </a:r>
            <a:r>
              <a:rPr lang="en-US" dirty="0">
                <a:latin typeface="Courier"/>
                <a:cs typeface="Courier"/>
              </a:rPr>
              <a:t>pixiedust.display.app import </a:t>
            </a:r>
            <a:r>
              <a:rPr lang="en-US" dirty="0" smtClean="0">
                <a:latin typeface="Courier"/>
                <a:cs typeface="Courier"/>
              </a:rPr>
              <a:t>*</a:t>
            </a:r>
          </a:p>
          <a:p>
            <a:r>
              <a:rPr lang="en-US" dirty="0">
                <a:solidFill>
                  <a:srgbClr val="FF0000"/>
                </a:solidFill>
                <a:latin typeface="Courier"/>
                <a:cs typeface="Courier"/>
              </a:rPr>
              <a:t>from pixiedust.apps.mapboxBase import MapboxBase</a:t>
            </a:r>
          </a:p>
          <a:p>
            <a:endParaRPr lang="en-US" dirty="0" smtClean="0">
              <a:latin typeface="Courier"/>
              <a:cs typeface="Courier"/>
            </a:endParaRPr>
          </a:p>
          <a:p>
            <a:r>
              <a:rPr lang="en-US" dirty="0" smtClean="0">
                <a:latin typeface="Courier"/>
                <a:cs typeface="Courier"/>
              </a:rPr>
              <a:t>@</a:t>
            </a:r>
            <a:r>
              <a:rPr lang="en-US" dirty="0">
                <a:latin typeface="Courier"/>
                <a:cs typeface="Courier"/>
              </a:rPr>
              <a:t>PixieApp</a:t>
            </a:r>
          </a:p>
          <a:p>
            <a:r>
              <a:rPr lang="en-US" dirty="0">
                <a:latin typeface="Courier"/>
                <a:cs typeface="Courier"/>
              </a:rPr>
              <a:t>class SFDashboard</a:t>
            </a:r>
            <a:r>
              <a:rPr lang="en-US" dirty="0" smtClean="0">
                <a:latin typeface="Courier"/>
                <a:cs typeface="Courier"/>
              </a:rPr>
              <a:t>(MapboxBase):</a:t>
            </a:r>
            <a:endParaRPr lang="en-US" dirty="0">
              <a:latin typeface="Courier"/>
              <a:cs typeface="Courier"/>
            </a:endParaRPr>
          </a:p>
          <a:p>
            <a:r>
              <a:rPr lang="en-US" dirty="0">
                <a:latin typeface="Courier"/>
                <a:cs typeface="Courier"/>
              </a:rPr>
              <a:t>    </a:t>
            </a:r>
            <a:r>
              <a:rPr lang="en-US" dirty="0" smtClean="0">
                <a:latin typeface="Courier"/>
                <a:cs typeface="Courier"/>
              </a:rPr>
              <a:t>def setup(self):</a:t>
            </a:r>
          </a:p>
          <a:p>
            <a:r>
              <a:rPr lang="en-US" sz="2200" dirty="0">
                <a:latin typeface="Courier"/>
                <a:cs typeface="Courier"/>
              </a:rPr>
              <a:t>	</a:t>
            </a:r>
            <a:r>
              <a:rPr lang="mr-IN" sz="2200" dirty="0" smtClean="0">
                <a:latin typeface="Courier"/>
                <a:cs typeface="Courier"/>
              </a:rPr>
              <a:t>…</a:t>
            </a:r>
            <a:endParaRPr lang="en-US" sz="2200" dirty="0" smtClean="0">
              <a:latin typeface="Courier"/>
              <a:cs typeface="Courier"/>
            </a:endParaRPr>
          </a:p>
          <a:p>
            <a:r>
              <a:rPr lang="en-US" sz="2200" dirty="0">
                <a:latin typeface="Courier"/>
                <a:cs typeface="Courier"/>
              </a:rPr>
              <a:t>	</a:t>
            </a:r>
            <a:r>
              <a:rPr lang="mr-IN" sz="2200" dirty="0" smtClean="0">
                <a:solidFill>
                  <a:srgbClr val="FF0000"/>
                </a:solidFill>
                <a:latin typeface="Courier"/>
                <a:cs typeface="Courier"/>
              </a:rPr>
              <a:t>self.setLayers</a:t>
            </a:r>
            <a:r>
              <a:rPr lang="mr-IN" sz="2200" dirty="0">
                <a:solidFill>
                  <a:srgbClr val="FF0000"/>
                </a:solidFill>
                <a:latin typeface="Courier"/>
                <a:cs typeface="Courier"/>
              </a:rPr>
              <a:t>([</a:t>
            </a:r>
          </a:p>
          <a:p>
            <a:r>
              <a:rPr lang="mr-IN" sz="2200" dirty="0">
                <a:solidFill>
                  <a:srgbClr val="FF0000"/>
                </a:solidFill>
                <a:latin typeface="Courier"/>
                <a:cs typeface="Courier"/>
              </a:rPr>
              <a:t>        {</a:t>
            </a:r>
          </a:p>
          <a:p>
            <a:r>
              <a:rPr lang="mr-IN" sz="2200" dirty="0">
                <a:solidFill>
                  <a:srgbClr val="FF0000"/>
                </a:solidFill>
                <a:latin typeface="Courier"/>
                <a:cs typeface="Courier"/>
              </a:rPr>
              <a:t>            "name": "Speeding",</a:t>
            </a:r>
          </a:p>
          <a:p>
            <a:r>
              <a:rPr lang="mr-IN" sz="2200" dirty="0">
                <a:solidFill>
                  <a:srgbClr val="FF0000"/>
                </a:solidFill>
                <a:latin typeface="Courier"/>
                <a:cs typeface="Courier"/>
              </a:rPr>
              <a:t>            "url": "https://data.sfgov.org/api/geospatial/mfjz-pnye?method=export&amp;format=GeoJSON"</a:t>
            </a:r>
          </a:p>
          <a:p>
            <a:r>
              <a:rPr lang="mr-IN" sz="2200" dirty="0">
                <a:solidFill>
                  <a:srgbClr val="FF0000"/>
                </a:solidFill>
                <a:latin typeface="Courier"/>
                <a:cs typeface="Courier"/>
              </a:rPr>
              <a:t>        },</a:t>
            </a:r>
          </a:p>
          <a:p>
            <a:r>
              <a:rPr lang="mr-IN" sz="2200" dirty="0">
                <a:solidFill>
                  <a:srgbClr val="FF0000"/>
                </a:solidFill>
                <a:latin typeface="Courier"/>
                <a:cs typeface="Courier"/>
              </a:rPr>
              <a:t>        {</a:t>
            </a:r>
          </a:p>
          <a:p>
            <a:r>
              <a:rPr lang="mr-IN" sz="2200" dirty="0">
                <a:solidFill>
                  <a:srgbClr val="FF0000"/>
                </a:solidFill>
                <a:latin typeface="Courier"/>
                <a:cs typeface="Courier"/>
              </a:rPr>
              <a:t>            "name": "Traffic calming",</a:t>
            </a:r>
          </a:p>
          <a:p>
            <a:r>
              <a:rPr lang="mr-IN" sz="2200" dirty="0">
                <a:solidFill>
                  <a:srgbClr val="FF0000"/>
                </a:solidFill>
                <a:latin typeface="Courier"/>
                <a:cs typeface="Courier"/>
              </a:rPr>
              <a:t>            "url": "https://data.sfgov.org/api/geospatial/ddye-rism?method=export&amp;format=GeoJSON",</a:t>
            </a:r>
          </a:p>
          <a:p>
            <a:r>
              <a:rPr lang="mr-IN" sz="2200" dirty="0">
                <a:solidFill>
                  <a:srgbClr val="FF0000"/>
                </a:solidFill>
                <a:latin typeface="Courier"/>
                <a:cs typeface="Courier"/>
              </a:rPr>
              <a:t>            "type": "symbol",</a:t>
            </a:r>
          </a:p>
          <a:p>
            <a:r>
              <a:rPr lang="mr-IN" sz="2200" dirty="0">
                <a:solidFill>
                  <a:srgbClr val="FF0000"/>
                </a:solidFill>
                <a:latin typeface="Courier"/>
                <a:cs typeface="Courier"/>
              </a:rPr>
              <a:t>            "layout": {</a:t>
            </a:r>
          </a:p>
          <a:p>
            <a:r>
              <a:rPr lang="mr-IN" sz="2200" dirty="0">
                <a:solidFill>
                  <a:srgbClr val="FF0000"/>
                </a:solidFill>
                <a:latin typeface="Courier"/>
                <a:cs typeface="Courier"/>
              </a:rPr>
              <a:t>                "icon-image": "police-15",</a:t>
            </a:r>
          </a:p>
          <a:p>
            <a:r>
              <a:rPr lang="mr-IN" sz="2200" dirty="0">
                <a:solidFill>
                  <a:srgbClr val="FF0000"/>
                </a:solidFill>
                <a:latin typeface="Courier"/>
                <a:cs typeface="Courier"/>
              </a:rPr>
              <a:t>                "icon-size": 1.5</a:t>
            </a:r>
          </a:p>
          <a:p>
            <a:r>
              <a:rPr lang="mr-IN" sz="2200" dirty="0">
                <a:solidFill>
                  <a:srgbClr val="FF0000"/>
                </a:solidFill>
                <a:latin typeface="Courier"/>
                <a:cs typeface="Courier"/>
              </a:rPr>
              <a:t>            }</a:t>
            </a:r>
          </a:p>
          <a:p>
            <a:r>
              <a:rPr lang="mr-IN" sz="2200" dirty="0">
                <a:solidFill>
                  <a:srgbClr val="FF0000"/>
                </a:solidFill>
                <a:latin typeface="Courier"/>
                <a:cs typeface="Courier"/>
              </a:rPr>
              <a:t>        },</a:t>
            </a:r>
          </a:p>
          <a:p>
            <a:r>
              <a:rPr lang="mr-IN" sz="2200" dirty="0">
                <a:solidFill>
                  <a:srgbClr val="FF0000"/>
                </a:solidFill>
                <a:latin typeface="Courier"/>
                <a:cs typeface="Courier"/>
              </a:rPr>
              <a:t>        </a:t>
            </a:r>
            <a:r>
              <a:rPr lang="mr-IN" sz="2200" dirty="0" smtClean="0">
                <a:solidFill>
                  <a:srgbClr val="FF0000"/>
                </a:solidFill>
                <a:latin typeface="Courier"/>
                <a:cs typeface="Courier"/>
              </a:rPr>
              <a:t>…</a:t>
            </a:r>
            <a:endParaRPr lang="mr-IN" sz="2200" dirty="0">
              <a:solidFill>
                <a:srgbClr val="FF0000"/>
              </a:solidFill>
              <a:latin typeface="Courier"/>
              <a:cs typeface="Courier"/>
            </a:endParaRPr>
          </a:p>
          <a:p>
            <a:r>
              <a:rPr lang="mr-IN" sz="2200" dirty="0">
                <a:solidFill>
                  <a:srgbClr val="FF0000"/>
                </a:solidFill>
                <a:latin typeface="Courier"/>
                <a:cs typeface="Courier"/>
              </a:rPr>
              <a:t>        ]</a:t>
            </a:r>
            <a:r>
              <a:rPr lang="mr-IN" sz="2200" dirty="0" smtClean="0">
                <a:solidFill>
                  <a:srgbClr val="FF0000"/>
                </a:solidFill>
                <a:latin typeface="Courier"/>
                <a:cs typeface="Courier"/>
              </a:rPr>
              <a:t>)</a:t>
            </a:r>
            <a:endParaRPr lang="en-US" sz="2200" dirty="0" smtClean="0">
              <a:solidFill>
                <a:schemeClr val="tx2">
                  <a:lumMod val="75000"/>
                </a:schemeClr>
              </a:solidFill>
              <a:latin typeface="Calibri"/>
              <a:cs typeface="Calibri"/>
            </a:endParaRPr>
          </a:p>
          <a:p>
            <a:r>
              <a:rPr lang="en-US" sz="2200" dirty="0">
                <a:latin typeface="Courier"/>
                <a:cs typeface="Courier"/>
              </a:rPr>
              <a:t>	</a:t>
            </a:r>
            <a:r>
              <a:rPr lang="en-US" sz="2200" dirty="0" smtClean="0">
                <a:latin typeface="Courier"/>
                <a:cs typeface="Courier"/>
              </a:rPr>
              <a:t>	</a:t>
            </a:r>
            <a:endParaRPr lang="en-US" sz="2200" dirty="0">
              <a:latin typeface="Calibri"/>
              <a:cs typeface="Calibri"/>
            </a:endParaRPr>
          </a:p>
        </p:txBody>
      </p:sp>
    </p:spTree>
    <p:extLst>
      <p:ext uri="{BB962C8B-B14F-4D97-AF65-F5344CB8AC3E}">
        <p14:creationId xmlns:p14="http://schemas.microsoft.com/office/powerpoint/2010/main" val="16582850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113" y="12048"/>
            <a:ext cx="8545512" cy="547690"/>
          </a:xfrm>
        </p:spPr>
        <p:txBody>
          <a:bodyPr/>
          <a:lstStyle/>
          <a:p>
            <a:r>
              <a:rPr lang="en-US" dirty="0" smtClean="0"/>
              <a:t>PixieApp Dashboard</a:t>
            </a:r>
            <a:endParaRPr lang="en-US" dirty="0"/>
          </a:p>
        </p:txBody>
      </p:sp>
      <p:sp>
        <p:nvSpPr>
          <p:cNvPr id="4" name="TextBox 3"/>
          <p:cNvSpPr txBox="1"/>
          <p:nvPr/>
        </p:nvSpPr>
        <p:spPr>
          <a:xfrm>
            <a:off x="265113" y="613376"/>
            <a:ext cx="8737413" cy="4189959"/>
          </a:xfrm>
          <a:prstGeom prst="rect">
            <a:avLst/>
          </a:prstGeom>
          <a:noFill/>
        </p:spPr>
        <p:txBody>
          <a:bodyPr wrap="square" rtlCol="0">
            <a:normAutofit fontScale="55000" lnSpcReduction="20000"/>
          </a:bodyPr>
          <a:lstStyle/>
          <a:p>
            <a:pPr algn="ctr"/>
            <a:r>
              <a:rPr lang="en-US" sz="2300" b="1" dirty="0" smtClean="0">
                <a:solidFill>
                  <a:srgbClr val="E46C0A"/>
                </a:solidFill>
              </a:rPr>
              <a:t>Step 4: Create the checkboxes from the layers</a:t>
            </a:r>
          </a:p>
          <a:p>
            <a:endParaRPr lang="en-US" dirty="0" smtClean="0">
              <a:latin typeface="Courier"/>
              <a:cs typeface="Courier"/>
            </a:endParaRPr>
          </a:p>
          <a:p>
            <a:r>
              <a:rPr lang="en-US" dirty="0" smtClean="0">
                <a:latin typeface="Courier"/>
                <a:cs typeface="Courier"/>
              </a:rPr>
              <a:t>from </a:t>
            </a:r>
            <a:r>
              <a:rPr lang="en-US" dirty="0">
                <a:latin typeface="Courier"/>
                <a:cs typeface="Courier"/>
              </a:rPr>
              <a:t>pixiedust.display.app import </a:t>
            </a:r>
            <a:r>
              <a:rPr lang="en-US" dirty="0" smtClean="0">
                <a:latin typeface="Courier"/>
                <a:cs typeface="Courier"/>
              </a:rPr>
              <a:t>*</a:t>
            </a:r>
          </a:p>
          <a:p>
            <a:r>
              <a:rPr lang="en-US" dirty="0">
                <a:solidFill>
                  <a:srgbClr val="17375E"/>
                </a:solidFill>
                <a:latin typeface="Courier"/>
                <a:cs typeface="Courier"/>
              </a:rPr>
              <a:t>from pixiedust.apps.mapboxBase import MapboxBase</a:t>
            </a:r>
          </a:p>
          <a:p>
            <a:endParaRPr lang="en-US" dirty="0" smtClean="0">
              <a:latin typeface="Courier"/>
              <a:cs typeface="Courier"/>
            </a:endParaRPr>
          </a:p>
          <a:p>
            <a:r>
              <a:rPr lang="en-US" dirty="0" smtClean="0">
                <a:latin typeface="Courier"/>
                <a:cs typeface="Courier"/>
              </a:rPr>
              <a:t>@</a:t>
            </a:r>
            <a:r>
              <a:rPr lang="en-US" dirty="0">
                <a:latin typeface="Courier"/>
                <a:cs typeface="Courier"/>
              </a:rPr>
              <a:t>PixieApp</a:t>
            </a:r>
          </a:p>
          <a:p>
            <a:r>
              <a:rPr lang="en-US" dirty="0">
                <a:latin typeface="Courier"/>
                <a:cs typeface="Courier"/>
              </a:rPr>
              <a:t>class SFDashboard</a:t>
            </a:r>
            <a:r>
              <a:rPr lang="en-US" dirty="0" smtClean="0">
                <a:latin typeface="Courier"/>
                <a:cs typeface="Courier"/>
              </a:rPr>
              <a:t>(MapboxBase):</a:t>
            </a:r>
          </a:p>
          <a:p>
            <a:r>
              <a:rPr lang="en-US" dirty="0" smtClean="0">
                <a:latin typeface="Courier"/>
                <a:cs typeface="Courier"/>
              </a:rPr>
              <a:t>    </a:t>
            </a:r>
            <a:r>
              <a:rPr lang="mr-IN" dirty="0" smtClean="0">
                <a:latin typeface="Courier"/>
                <a:cs typeface="Courier"/>
              </a:rPr>
              <a:t>…</a:t>
            </a:r>
            <a:endParaRPr lang="en-US" dirty="0">
              <a:latin typeface="Courier"/>
              <a:cs typeface="Courier"/>
            </a:endParaRPr>
          </a:p>
          <a:p>
            <a:r>
              <a:rPr lang="en-US" dirty="0">
                <a:latin typeface="Courier"/>
                <a:cs typeface="Courier"/>
              </a:rPr>
              <a:t>    @route()</a:t>
            </a:r>
          </a:p>
          <a:p>
            <a:r>
              <a:rPr lang="en-US" dirty="0">
                <a:latin typeface="Courier"/>
                <a:cs typeface="Courier"/>
              </a:rPr>
              <a:t>    def mainScreen(self):</a:t>
            </a:r>
          </a:p>
          <a:p>
            <a:r>
              <a:rPr lang="en-US" dirty="0">
                <a:latin typeface="Courier"/>
                <a:cs typeface="Courier"/>
              </a:rPr>
              <a:t>        return """</a:t>
            </a:r>
          </a:p>
          <a:p>
            <a:r>
              <a:rPr lang="en-US" dirty="0">
                <a:latin typeface="Courier"/>
                <a:cs typeface="Courier"/>
              </a:rPr>
              <a:t>&lt;div class="well"&gt;</a:t>
            </a:r>
          </a:p>
          <a:p>
            <a:r>
              <a:rPr lang="en-US" dirty="0">
                <a:latin typeface="Courier"/>
                <a:cs typeface="Courier"/>
              </a:rPr>
              <a:t>    &lt;center&gt;&lt;span style="font-size:x-large"&gt;Analyzing San Francisco Public Safety data with PixieDust&lt;/span&gt;&lt;/center&gt;</a:t>
            </a:r>
          </a:p>
          <a:p>
            <a:r>
              <a:rPr lang="en-US" dirty="0">
                <a:latin typeface="Courier"/>
                <a:cs typeface="Courier"/>
              </a:rPr>
              <a:t>    &lt;center&gt;&lt;span style="font-size:large"&gt;&lt;a href="https://datasf.org/opendata" target="new"&gt;https://datasf.org/opendata&lt;/a&gt;&lt;/span&gt;&lt;/center&gt;</a:t>
            </a:r>
          </a:p>
          <a:p>
            <a:r>
              <a:rPr lang="en-US" dirty="0">
                <a:latin typeface="Courier"/>
                <a:cs typeface="Courier"/>
              </a:rPr>
              <a:t>&lt;/div&gt;</a:t>
            </a:r>
          </a:p>
          <a:p>
            <a:r>
              <a:rPr lang="en-US" dirty="0">
                <a:latin typeface="Courier"/>
                <a:cs typeface="Courier"/>
              </a:rPr>
              <a:t>&lt;div class="row"&gt;</a:t>
            </a:r>
          </a:p>
          <a:p>
            <a:r>
              <a:rPr lang="en-US" dirty="0">
                <a:latin typeface="Courier"/>
                <a:cs typeface="Courier"/>
              </a:rPr>
              <a:t>    &lt;div class="form-group col-sm-2" style="padding-right:10px;"&gt;</a:t>
            </a:r>
          </a:p>
          <a:p>
            <a:r>
              <a:rPr lang="en-US" dirty="0">
                <a:latin typeface="Courier"/>
                <a:cs typeface="Courier"/>
              </a:rPr>
              <a:t>        &lt;div&gt;&lt;strong&gt;Layers&lt;/strong&gt;&lt;/div&gt;</a:t>
            </a:r>
          </a:p>
          <a:p>
            <a:r>
              <a:rPr lang="en-US" dirty="0">
                <a:latin typeface="Courier"/>
                <a:cs typeface="Courier"/>
              </a:rPr>
              <a:t>        </a:t>
            </a:r>
            <a:r>
              <a:rPr lang="en-US" dirty="0">
                <a:solidFill>
                  <a:srgbClr val="FF0000"/>
                </a:solidFill>
                <a:latin typeface="Courier"/>
                <a:cs typeface="Courier"/>
              </a:rPr>
              <a:t>{% for layer in this.layers %}</a:t>
            </a:r>
          </a:p>
          <a:p>
            <a:r>
              <a:rPr lang="en-US" dirty="0">
                <a:solidFill>
                  <a:srgbClr val="FF0000"/>
                </a:solidFill>
                <a:latin typeface="Courier"/>
                <a:cs typeface="Courier"/>
              </a:rPr>
              <a:t>        &lt;div class="rendererOpt checkbox checkbox-primary"&gt;</a:t>
            </a:r>
          </a:p>
          <a:p>
            <a:r>
              <a:rPr lang="en-US" dirty="0">
                <a:solidFill>
                  <a:srgbClr val="FF0000"/>
                </a:solidFill>
                <a:latin typeface="Courier"/>
                <a:cs typeface="Courier"/>
              </a:rPr>
              <a:t>            &lt;input type="checkbox" pd_refresh="map{{prefix}}" pd_script="self.toggleLayer({{loop.index0}})"&gt;</a:t>
            </a:r>
          </a:p>
          <a:p>
            <a:r>
              <a:rPr lang="en-US" dirty="0">
                <a:solidFill>
                  <a:srgbClr val="FF0000"/>
                </a:solidFill>
                <a:latin typeface="Courier"/>
                <a:cs typeface="Courier"/>
              </a:rPr>
              <a:t>            &lt;label&gt;{{layer["name"]}}&lt;/label&gt;</a:t>
            </a:r>
          </a:p>
          <a:p>
            <a:r>
              <a:rPr lang="en-US" dirty="0">
                <a:solidFill>
                  <a:srgbClr val="FF0000"/>
                </a:solidFill>
                <a:latin typeface="Courier"/>
                <a:cs typeface="Courier"/>
              </a:rPr>
              <a:t>        &lt;/div&gt;      </a:t>
            </a:r>
          </a:p>
          <a:p>
            <a:r>
              <a:rPr lang="en-US" dirty="0">
                <a:solidFill>
                  <a:srgbClr val="FF0000"/>
                </a:solidFill>
                <a:latin typeface="Courier"/>
                <a:cs typeface="Courier"/>
              </a:rPr>
              <a:t>        {%endfor%}</a:t>
            </a:r>
          </a:p>
          <a:p>
            <a:r>
              <a:rPr lang="en-US" dirty="0">
                <a:latin typeface="Courier"/>
                <a:cs typeface="Courier"/>
              </a:rPr>
              <a:t>    &lt;/div&gt;</a:t>
            </a:r>
          </a:p>
          <a:p>
            <a:r>
              <a:rPr lang="en-US" dirty="0">
                <a:latin typeface="Courier"/>
                <a:cs typeface="Courier"/>
              </a:rPr>
              <a:t>    &lt;div class="form-group col-sm-10"&gt;</a:t>
            </a:r>
          </a:p>
          <a:p>
            <a:r>
              <a:rPr lang="en-US" dirty="0">
                <a:latin typeface="Courier"/>
                <a:cs typeface="Courier"/>
              </a:rPr>
              <a:t>        &lt;div id="map{{prefix}}" pd_entity pd_options="{{this.formatOptions(this.mapJSONOptions)}}"/&gt;</a:t>
            </a:r>
          </a:p>
          <a:p>
            <a:r>
              <a:rPr lang="en-US" dirty="0">
                <a:latin typeface="Courier"/>
                <a:cs typeface="Courier"/>
              </a:rPr>
              <a:t>    &lt;/div&gt;</a:t>
            </a:r>
          </a:p>
          <a:p>
            <a:r>
              <a:rPr lang="en-US" dirty="0">
                <a:latin typeface="Courier"/>
                <a:cs typeface="Courier"/>
              </a:rPr>
              <a:t>&lt;/div&gt;</a:t>
            </a:r>
          </a:p>
          <a:p>
            <a:r>
              <a:rPr lang="en-US" dirty="0">
                <a:latin typeface="Courier"/>
                <a:cs typeface="Courier"/>
              </a:rPr>
              <a:t>"""</a:t>
            </a:r>
            <a:endParaRPr lang="en-US" sz="2200" dirty="0">
              <a:latin typeface="Calibri"/>
              <a:cs typeface="Calibri"/>
            </a:endParaRPr>
          </a:p>
        </p:txBody>
      </p:sp>
    </p:spTree>
    <p:extLst>
      <p:ext uri="{BB962C8B-B14F-4D97-AF65-F5344CB8AC3E}">
        <p14:creationId xmlns:p14="http://schemas.microsoft.com/office/powerpoint/2010/main" val="36317331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 the PixieApp Dashboard</a:t>
            </a:r>
            <a:endParaRPr lang="en-US" dirty="0"/>
          </a:p>
        </p:txBody>
      </p:sp>
      <p:sp>
        <p:nvSpPr>
          <p:cNvPr id="4" name="TextBox 3"/>
          <p:cNvSpPr txBox="1"/>
          <p:nvPr/>
        </p:nvSpPr>
        <p:spPr>
          <a:xfrm>
            <a:off x="190073" y="1034381"/>
            <a:ext cx="3170754" cy="2031325"/>
          </a:xfrm>
          <a:prstGeom prst="rect">
            <a:avLst/>
          </a:prstGeom>
          <a:noFill/>
        </p:spPr>
        <p:txBody>
          <a:bodyPr wrap="square" rtlCol="0">
            <a:spAutoFit/>
          </a:bodyPr>
          <a:lstStyle/>
          <a:p>
            <a:r>
              <a:rPr lang="en-US" dirty="0" smtClean="0"/>
              <a:t>You can find the final code for the PixieApp in the complete notebook :</a:t>
            </a:r>
            <a:r>
              <a:rPr lang="en-US" dirty="0" smtClean="0">
                <a:hlinkClick r:id="rId2"/>
              </a:rPr>
              <a:t>http</a:t>
            </a:r>
            <a:r>
              <a:rPr lang="en-US" dirty="0">
                <a:hlinkClick r:id="rId2"/>
              </a:rPr>
              <a:t>://ibm.biz/</a:t>
            </a:r>
            <a:r>
              <a:rPr lang="en-US" dirty="0" smtClean="0">
                <a:hlinkClick r:id="rId2"/>
              </a:rPr>
              <a:t>PixieDustBootcampSFNotebook</a:t>
            </a:r>
            <a:endParaRPr lang="en-US" dirty="0"/>
          </a:p>
          <a:p>
            <a:endParaRPr lang="en-US" dirty="0" smtClean="0"/>
          </a:p>
          <a:p>
            <a:pPr marL="285750" indent="-285750">
              <a:buFont typeface="Arial"/>
              <a:buChar char="•"/>
            </a:pPr>
            <a:endParaRPr lang="en-US" dirty="0"/>
          </a:p>
        </p:txBody>
      </p:sp>
      <p:pic>
        <p:nvPicPr>
          <p:cNvPr id="5" name="Picture 4"/>
          <p:cNvPicPr>
            <a:picLocks noChangeAspect="1"/>
          </p:cNvPicPr>
          <p:nvPr/>
        </p:nvPicPr>
        <p:blipFill>
          <a:blip r:embed="rId3"/>
          <a:stretch>
            <a:fillRect/>
          </a:stretch>
        </p:blipFill>
        <p:spPr>
          <a:xfrm>
            <a:off x="3360827" y="810269"/>
            <a:ext cx="5681585" cy="4198311"/>
          </a:xfrm>
          <a:prstGeom prst="rect">
            <a:avLst/>
          </a:prstGeom>
          <a:ln>
            <a:solidFill>
              <a:srgbClr val="7F7F7F"/>
            </a:solidFill>
          </a:ln>
        </p:spPr>
      </p:pic>
    </p:spTree>
    <p:extLst>
      <p:ext uri="{BB962C8B-B14F-4D97-AF65-F5344CB8AC3E}">
        <p14:creationId xmlns:p14="http://schemas.microsoft.com/office/powerpoint/2010/main" val="98643421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Thoughts</a:t>
            </a:r>
            <a:endParaRPr lang="en-US" dirty="0"/>
          </a:p>
        </p:txBody>
      </p:sp>
      <p:sp>
        <p:nvSpPr>
          <p:cNvPr id="3" name="TextBox 2"/>
          <p:cNvSpPr txBox="1"/>
          <p:nvPr/>
        </p:nvSpPr>
        <p:spPr>
          <a:xfrm>
            <a:off x="431984" y="941661"/>
            <a:ext cx="8276794" cy="3970318"/>
          </a:xfrm>
          <a:prstGeom prst="rect">
            <a:avLst/>
          </a:prstGeom>
          <a:noFill/>
        </p:spPr>
        <p:txBody>
          <a:bodyPr wrap="square" rtlCol="0">
            <a:spAutoFit/>
          </a:bodyPr>
          <a:lstStyle/>
          <a:p>
            <a:pPr marL="285750" indent="-285750">
              <a:buFont typeface="Arial"/>
              <a:buChar char="•"/>
            </a:pPr>
            <a:r>
              <a:rPr lang="en-US" dirty="0" smtClean="0"/>
              <a:t>In this tutorial:</a:t>
            </a:r>
          </a:p>
          <a:p>
            <a:pPr marL="742950" lvl="1" indent="-285750">
              <a:buFont typeface="Arial"/>
              <a:buChar char="•"/>
            </a:pPr>
            <a:r>
              <a:rPr lang="en-US" dirty="0" smtClean="0"/>
              <a:t>We showed how PixieDust help notebook users (data scientists or not) to load and visualize data without having to write code</a:t>
            </a:r>
          </a:p>
          <a:p>
            <a:pPr marL="742950" lvl="1" indent="-285750">
              <a:buFont typeface="Arial"/>
              <a:buChar char="•"/>
            </a:pPr>
            <a:r>
              <a:rPr lang="en-US" dirty="0" smtClean="0"/>
              <a:t>We also showed how to use notebooks in new ways thanks to PixieApps by writing dashboard</a:t>
            </a:r>
          </a:p>
          <a:p>
            <a:pPr marL="285750" indent="-285750">
              <a:buFont typeface="Arial"/>
              <a:buChar char="•"/>
            </a:pPr>
            <a:r>
              <a:rPr lang="en-US" dirty="0" smtClean="0"/>
              <a:t>Next Steps</a:t>
            </a:r>
          </a:p>
          <a:p>
            <a:pPr marL="742950" lvl="1" indent="-285750">
              <a:buFont typeface="Arial"/>
              <a:buChar char="•"/>
            </a:pPr>
            <a:r>
              <a:rPr lang="en-US" dirty="0" smtClean="0"/>
              <a:t>Improve the analytics by finding new insights on the SF Traffic accidents dataset, or perhaps start a new notebook with a new </a:t>
            </a:r>
            <a:r>
              <a:rPr lang="en-US" dirty="0"/>
              <a:t>dataset from </a:t>
            </a:r>
            <a:r>
              <a:rPr lang="en-US" dirty="0">
                <a:hlinkClick r:id="rId2"/>
              </a:rPr>
              <a:t>https://datasf.org/opendata</a:t>
            </a:r>
            <a:r>
              <a:rPr lang="en-US" dirty="0" smtClean="0">
                <a:hlinkClick r:id="rId2"/>
              </a:rPr>
              <a:t>/</a:t>
            </a:r>
            <a:endParaRPr lang="en-US" dirty="0" smtClean="0"/>
          </a:p>
          <a:p>
            <a:pPr marL="742950" lvl="1" indent="-285750">
              <a:buFont typeface="Arial"/>
              <a:buChar char="•"/>
            </a:pPr>
            <a:r>
              <a:rPr lang="en-US" dirty="0" smtClean="0"/>
              <a:t>Improve the PixieApp dashboard by adding new layers. Just find the geojson link from the opendata site by clicking on the explore button (warning: not all datasets come with a geojson link). Then just add a new entry in the layers array</a:t>
            </a:r>
          </a:p>
          <a:p>
            <a:pPr marL="285750" indent="-285750">
              <a:buFont typeface="Arial"/>
              <a:buChar char="•"/>
            </a:pPr>
            <a:endParaRPr lang="en-US" dirty="0"/>
          </a:p>
        </p:txBody>
      </p:sp>
    </p:spTree>
    <p:extLst>
      <p:ext uri="{BB962C8B-B14F-4D97-AF65-F5344CB8AC3E}">
        <p14:creationId xmlns:p14="http://schemas.microsoft.com/office/powerpoint/2010/main" val="36101934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54988" y="1442088"/>
            <a:ext cx="7816973" cy="17697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14288" rtlCol="0" anchor="ctr">
            <a:normAutofit/>
          </a:bodyPr>
          <a:lstStyle/>
          <a:p>
            <a:r>
              <a:rPr lang="en-US" sz="2300" dirty="0"/>
              <a:t>DSX is an interactive, collaborative, cloud-based environment where data scientists, developers, and others interested in data science can use tools (e.g., RStudio, Jupyter Notebooks, Spark, etc.) to collaborate, share, and gather insight from their data</a:t>
            </a:r>
          </a:p>
        </p:txBody>
      </p:sp>
      <p:sp>
        <p:nvSpPr>
          <p:cNvPr id="3" name="Title 2"/>
          <p:cNvSpPr>
            <a:spLocks noGrp="1"/>
          </p:cNvSpPr>
          <p:nvPr>
            <p:ph type="title"/>
          </p:nvPr>
        </p:nvSpPr>
        <p:spPr/>
        <p:txBody>
          <a:bodyPr/>
          <a:lstStyle/>
          <a:p>
            <a:r>
              <a:rPr lang="en-US" dirty="0" smtClean="0"/>
              <a:t>DSX</a:t>
            </a:r>
            <a:endParaRPr lang="en-US" dirty="0"/>
          </a:p>
        </p:txBody>
      </p:sp>
    </p:spTree>
    <p:extLst>
      <p:ext uri="{BB962C8B-B14F-4D97-AF65-F5344CB8AC3E}">
        <p14:creationId xmlns:p14="http://schemas.microsoft.com/office/powerpoint/2010/main" val="11120949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Sign Up</a:t>
            </a:r>
            <a:endParaRPr lang="en-US" dirty="0"/>
          </a:p>
        </p:txBody>
      </p:sp>
      <p:sp>
        <p:nvSpPr>
          <p:cNvPr id="5" name="TextBox 4"/>
          <p:cNvSpPr txBox="1"/>
          <p:nvPr/>
        </p:nvSpPr>
        <p:spPr>
          <a:xfrm>
            <a:off x="915804" y="1295864"/>
            <a:ext cx="7725315" cy="2862323"/>
          </a:xfrm>
          <a:prstGeom prst="rect">
            <a:avLst/>
          </a:prstGeom>
          <a:noFill/>
        </p:spPr>
        <p:txBody>
          <a:bodyPr wrap="square" rtlCol="0">
            <a:spAutoFit/>
          </a:bodyPr>
          <a:lstStyle/>
          <a:p>
            <a:pPr marL="285750" indent="-285750">
              <a:buFont typeface="Arial"/>
              <a:buChar char="•"/>
            </a:pPr>
            <a:r>
              <a:rPr lang="en-US" dirty="0">
                <a:solidFill>
                  <a:schemeClr val="bg2">
                    <a:lumMod val="10000"/>
                  </a:schemeClr>
                </a:solidFill>
              </a:rPr>
              <a:t>DSX is powered by IBM Bluemix, therefore your DSX login is same as your IBM </a:t>
            </a:r>
            <a:endParaRPr lang="en-US" dirty="0" smtClean="0">
              <a:solidFill>
                <a:schemeClr val="bg2">
                  <a:lumMod val="10000"/>
                </a:schemeClr>
              </a:solidFill>
            </a:endParaRPr>
          </a:p>
          <a:p>
            <a:r>
              <a:rPr lang="en-US" dirty="0" smtClean="0">
                <a:solidFill>
                  <a:schemeClr val="bg2">
                    <a:lumMod val="10000"/>
                  </a:schemeClr>
                </a:solidFill>
              </a:rPr>
              <a:t>Bluemix </a:t>
            </a:r>
            <a:r>
              <a:rPr lang="en-US" dirty="0">
                <a:solidFill>
                  <a:schemeClr val="bg2">
                    <a:lumMod val="10000"/>
                  </a:schemeClr>
                </a:solidFill>
              </a:rPr>
              <a:t>login. </a:t>
            </a:r>
            <a:r>
              <a:rPr lang="en-US" dirty="0" smtClean="0">
                <a:solidFill>
                  <a:schemeClr val="bg2">
                    <a:lumMod val="10000"/>
                  </a:schemeClr>
                </a:solidFill>
              </a:rPr>
              <a:t>If </a:t>
            </a:r>
            <a:r>
              <a:rPr lang="en-US" dirty="0">
                <a:solidFill>
                  <a:schemeClr val="bg2">
                    <a:lumMod val="10000"/>
                  </a:schemeClr>
                </a:solidFill>
              </a:rPr>
              <a:t>you already have a Bluemix account or previously accessed </a:t>
            </a:r>
            <a:r>
              <a:rPr lang="en-US" dirty="0" smtClean="0">
                <a:solidFill>
                  <a:schemeClr val="bg2">
                    <a:lumMod val="10000"/>
                  </a:schemeClr>
                </a:solidFill>
              </a:rPr>
              <a:t>DSX you </a:t>
            </a:r>
            <a:r>
              <a:rPr lang="en-US" dirty="0">
                <a:solidFill>
                  <a:schemeClr val="bg2">
                    <a:lumMod val="10000"/>
                  </a:schemeClr>
                </a:solidFill>
              </a:rPr>
              <a:t>may proceed to the Sign In section. Otherwise, you first need to sign up for an </a:t>
            </a:r>
            <a:r>
              <a:rPr lang="en-US" dirty="0" smtClean="0">
                <a:solidFill>
                  <a:schemeClr val="bg2">
                    <a:lumMod val="10000"/>
                  </a:schemeClr>
                </a:solidFill>
              </a:rPr>
              <a:t>account.</a:t>
            </a:r>
          </a:p>
          <a:p>
            <a:pPr marL="285750" indent="-285750">
              <a:buFont typeface="Arial"/>
              <a:buChar char="•"/>
            </a:pPr>
            <a:r>
              <a:rPr lang="en-US" dirty="0" smtClean="0">
                <a:solidFill>
                  <a:schemeClr val="bg2">
                    <a:lumMod val="10000"/>
                  </a:schemeClr>
                </a:solidFill>
              </a:rPr>
              <a:t>From </a:t>
            </a:r>
            <a:r>
              <a:rPr lang="en-US" dirty="0">
                <a:solidFill>
                  <a:schemeClr val="bg2">
                    <a:lumMod val="10000"/>
                  </a:schemeClr>
                </a:solidFill>
              </a:rPr>
              <a:t>your browser:</a:t>
            </a:r>
          </a:p>
          <a:p>
            <a:pPr marL="800100" lvl="1" indent="-342900">
              <a:buFont typeface="+mj-lt"/>
              <a:buAutoNum type="arabicPeriod"/>
            </a:pPr>
            <a:r>
              <a:rPr lang="en-US" dirty="0">
                <a:solidFill>
                  <a:schemeClr val="bg2">
                    <a:lumMod val="10000"/>
                  </a:schemeClr>
                </a:solidFill>
              </a:rPr>
              <a:t>Go to the DSX site: </a:t>
            </a:r>
            <a:r>
              <a:rPr lang="en-US" dirty="0">
                <a:solidFill>
                  <a:schemeClr val="bg2">
                    <a:lumMod val="10000"/>
                  </a:schemeClr>
                </a:solidFill>
                <a:hlinkClick r:id="rId2"/>
              </a:rPr>
              <a:t>http://</a:t>
            </a:r>
            <a:r>
              <a:rPr lang="en-US" dirty="0" smtClean="0">
                <a:solidFill>
                  <a:schemeClr val="bg2">
                    <a:lumMod val="10000"/>
                  </a:schemeClr>
                </a:solidFill>
                <a:hlinkClick r:id="rId2"/>
              </a:rPr>
              <a:t>datascience.ibm.com</a:t>
            </a:r>
            <a:endParaRPr lang="en-US" dirty="0">
              <a:solidFill>
                <a:schemeClr val="bg2">
                  <a:lumMod val="10000"/>
                </a:schemeClr>
              </a:solidFill>
            </a:endParaRPr>
          </a:p>
          <a:p>
            <a:pPr marL="800100" lvl="1" indent="-342900">
              <a:buFont typeface="+mj-lt"/>
              <a:buAutoNum type="arabicPeriod"/>
            </a:pPr>
            <a:r>
              <a:rPr lang="en-US" dirty="0">
                <a:solidFill>
                  <a:schemeClr val="bg2">
                    <a:lumMod val="10000"/>
                  </a:schemeClr>
                </a:solidFill>
              </a:rPr>
              <a:t>Click on Sign Up</a:t>
            </a:r>
          </a:p>
          <a:p>
            <a:pPr marL="800100" lvl="1" indent="-342900">
              <a:buFont typeface="+mj-lt"/>
              <a:buAutoNum type="arabicPeriod"/>
            </a:pPr>
            <a:r>
              <a:rPr lang="en-US" dirty="0">
                <a:solidFill>
                  <a:schemeClr val="bg2">
                    <a:lumMod val="10000"/>
                  </a:schemeClr>
                </a:solidFill>
              </a:rPr>
              <a:t>Enter your Email</a:t>
            </a:r>
          </a:p>
          <a:p>
            <a:pPr marL="800100" lvl="1" indent="-342900">
              <a:buFont typeface="+mj-lt"/>
              <a:buAutoNum type="arabicPeriod"/>
            </a:pPr>
            <a:r>
              <a:rPr lang="en-US" dirty="0">
                <a:solidFill>
                  <a:schemeClr val="bg2">
                    <a:lumMod val="10000"/>
                  </a:schemeClr>
                </a:solidFill>
              </a:rPr>
              <a:t>Click Continue</a:t>
            </a:r>
          </a:p>
          <a:p>
            <a:pPr marL="800100" lvl="1" indent="-342900">
              <a:buFont typeface="+mj-lt"/>
              <a:buAutoNum type="arabicPeriod"/>
            </a:pPr>
            <a:r>
              <a:rPr lang="en-US" dirty="0">
                <a:solidFill>
                  <a:schemeClr val="bg2">
                    <a:lumMod val="10000"/>
                  </a:schemeClr>
                </a:solidFill>
              </a:rPr>
              <a:t>Fill out the form to register for IBM Bluemix</a:t>
            </a:r>
          </a:p>
        </p:txBody>
      </p:sp>
    </p:spTree>
    <p:extLst>
      <p:ext uri="{BB962C8B-B14F-4D97-AF65-F5344CB8AC3E}">
        <p14:creationId xmlns:p14="http://schemas.microsoft.com/office/powerpoint/2010/main" val="3270789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54988" y="1219805"/>
            <a:ext cx="8153811" cy="34735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14288" rtlCol="0" anchor="ctr">
            <a:normAutofit/>
          </a:bodyPr>
          <a:lstStyle/>
          <a:p>
            <a:pPr>
              <a:lnSpc>
                <a:spcPct val="120000"/>
              </a:lnSpc>
            </a:pPr>
            <a:r>
              <a:rPr lang="en-US" sz="2300" dirty="0">
                <a:solidFill>
                  <a:srgbClr val="1E1C11"/>
                </a:solidFill>
              </a:rPr>
              <a:t>From your browser</a:t>
            </a:r>
            <a:r>
              <a:rPr lang="en-US" sz="2300" dirty="0" smtClean="0">
                <a:solidFill>
                  <a:srgbClr val="1E1C11"/>
                </a:solidFill>
              </a:rPr>
              <a:t>:</a:t>
            </a:r>
          </a:p>
          <a:p>
            <a:pPr marL="457200" indent="-457200">
              <a:lnSpc>
                <a:spcPct val="120000"/>
              </a:lnSpc>
              <a:buFont typeface="+mj-lt"/>
              <a:buAutoNum type="arabicPeriod"/>
            </a:pPr>
            <a:r>
              <a:rPr lang="en-US" sz="2300" dirty="0" smtClean="0">
                <a:solidFill>
                  <a:srgbClr val="1E1C11"/>
                </a:solidFill>
              </a:rPr>
              <a:t>Go </a:t>
            </a:r>
            <a:r>
              <a:rPr lang="en-US" sz="2300" dirty="0">
                <a:solidFill>
                  <a:srgbClr val="1E1C11"/>
                </a:solidFill>
              </a:rPr>
              <a:t>to the DSX site: </a:t>
            </a:r>
            <a:r>
              <a:rPr lang="en-US" sz="2300" dirty="0">
                <a:solidFill>
                  <a:srgbClr val="1E1C11"/>
                </a:solidFill>
                <a:hlinkClick r:id="rId2"/>
              </a:rPr>
              <a:t>http://</a:t>
            </a:r>
            <a:r>
              <a:rPr lang="en-US" sz="2300" dirty="0" smtClean="0">
                <a:solidFill>
                  <a:srgbClr val="1E1C11"/>
                </a:solidFill>
                <a:hlinkClick r:id="rId2"/>
              </a:rPr>
              <a:t>datascience.ibm.com</a:t>
            </a:r>
            <a:endParaRPr lang="en-US" sz="2300" dirty="0">
              <a:solidFill>
                <a:srgbClr val="1E1C11"/>
              </a:solidFill>
            </a:endParaRPr>
          </a:p>
          <a:p>
            <a:pPr marL="457200" indent="-457200">
              <a:lnSpc>
                <a:spcPct val="120000"/>
              </a:lnSpc>
              <a:buFont typeface="+mj-lt"/>
              <a:buAutoNum type="arabicPeriod"/>
            </a:pPr>
            <a:r>
              <a:rPr lang="en-US" sz="2300" dirty="0">
                <a:solidFill>
                  <a:srgbClr val="1E1C11"/>
                </a:solidFill>
              </a:rPr>
              <a:t>Click on Sign In</a:t>
            </a:r>
          </a:p>
          <a:p>
            <a:pPr marL="457200" indent="-457200">
              <a:lnSpc>
                <a:spcPct val="120000"/>
              </a:lnSpc>
              <a:buFont typeface="+mj-lt"/>
              <a:buAutoNum type="arabicPeriod"/>
            </a:pPr>
            <a:r>
              <a:rPr lang="en-US" sz="2300" dirty="0">
                <a:solidFill>
                  <a:srgbClr val="1E1C11"/>
                </a:solidFill>
              </a:rPr>
              <a:t>Enter your IBMid or email</a:t>
            </a:r>
          </a:p>
          <a:p>
            <a:pPr marL="457200" indent="-457200">
              <a:lnSpc>
                <a:spcPct val="120000"/>
              </a:lnSpc>
              <a:buFont typeface="+mj-lt"/>
              <a:buAutoNum type="arabicPeriod"/>
            </a:pPr>
            <a:r>
              <a:rPr lang="en-US" sz="2300" dirty="0">
                <a:solidFill>
                  <a:srgbClr val="1E1C11"/>
                </a:solidFill>
              </a:rPr>
              <a:t>Click Continue</a:t>
            </a:r>
          </a:p>
          <a:p>
            <a:pPr marL="457200" indent="-457200">
              <a:lnSpc>
                <a:spcPct val="120000"/>
              </a:lnSpc>
              <a:buFont typeface="+mj-lt"/>
              <a:buAutoNum type="arabicPeriod"/>
            </a:pPr>
            <a:r>
              <a:rPr lang="en-US" sz="2300" dirty="0">
                <a:solidFill>
                  <a:srgbClr val="1E1C11"/>
                </a:solidFill>
              </a:rPr>
              <a:t>Enter your Password</a:t>
            </a:r>
          </a:p>
          <a:p>
            <a:pPr marL="457200" indent="-457200">
              <a:lnSpc>
                <a:spcPct val="120000"/>
              </a:lnSpc>
              <a:buFont typeface="+mj-lt"/>
              <a:buAutoNum type="arabicPeriod"/>
            </a:pPr>
            <a:r>
              <a:rPr lang="en-US" sz="2300" dirty="0">
                <a:solidFill>
                  <a:srgbClr val="1E1C11"/>
                </a:solidFill>
              </a:rPr>
              <a:t>Click Sign In</a:t>
            </a:r>
          </a:p>
        </p:txBody>
      </p:sp>
      <p:sp>
        <p:nvSpPr>
          <p:cNvPr id="3" name="Title 2"/>
          <p:cNvSpPr>
            <a:spLocks noGrp="1"/>
          </p:cNvSpPr>
          <p:nvPr>
            <p:ph type="title"/>
          </p:nvPr>
        </p:nvSpPr>
        <p:spPr/>
        <p:txBody>
          <a:bodyPr/>
          <a:lstStyle/>
          <a:p>
            <a:r>
              <a:rPr lang="en-US" dirty="0" smtClean="0"/>
              <a:t>Sign In</a:t>
            </a:r>
            <a:endParaRPr lang="en-US" dirty="0"/>
          </a:p>
        </p:txBody>
      </p:sp>
    </p:spTree>
    <p:extLst>
      <p:ext uri="{BB962C8B-B14F-4D97-AF65-F5344CB8AC3E}">
        <p14:creationId xmlns:p14="http://schemas.microsoft.com/office/powerpoint/2010/main" val="39940153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28308" y="984857"/>
            <a:ext cx="8580492" cy="37084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14288" rtlCol="0" anchor="ctr">
            <a:noAutofit/>
          </a:bodyPr>
          <a:lstStyle/>
          <a:p>
            <a:r>
              <a:rPr lang="en-US" sz="1600" dirty="0">
                <a:solidFill>
                  <a:schemeClr val="accent5">
                    <a:lumMod val="50000"/>
                  </a:schemeClr>
                </a:solidFill>
              </a:rPr>
              <a:t>You will need to create a noteboook to experiment with the data and a project to house your </a:t>
            </a:r>
            <a:r>
              <a:rPr lang="en-US" sz="1600" dirty="0" smtClean="0">
                <a:solidFill>
                  <a:schemeClr val="accent5">
                    <a:lumMod val="50000"/>
                  </a:schemeClr>
                </a:solidFill>
              </a:rPr>
              <a:t>notebook. After </a:t>
            </a:r>
            <a:r>
              <a:rPr lang="en-US" sz="1600" dirty="0">
                <a:solidFill>
                  <a:schemeClr val="accent5">
                    <a:lumMod val="50000"/>
                  </a:schemeClr>
                </a:solidFill>
              </a:rPr>
              <a:t>signing into </a:t>
            </a:r>
            <a:r>
              <a:rPr lang="en-US" sz="1600" dirty="0" smtClean="0">
                <a:solidFill>
                  <a:schemeClr val="accent5">
                    <a:lumMod val="50000"/>
                  </a:schemeClr>
                </a:solidFill>
              </a:rPr>
              <a:t>DSX:</a:t>
            </a:r>
          </a:p>
          <a:p>
            <a:pPr marL="452438" lvl="1" indent="-222250">
              <a:buFont typeface="+mj-lt"/>
              <a:buAutoNum type="arabicPeriod"/>
            </a:pPr>
            <a:r>
              <a:rPr lang="en-US" sz="1600" dirty="0" smtClean="0"/>
              <a:t>On </a:t>
            </a:r>
            <a:r>
              <a:rPr lang="en-US" sz="1600" dirty="0"/>
              <a:t>the upper right of the DSX site, click the + and choose Create </a:t>
            </a:r>
            <a:r>
              <a:rPr lang="en-US" sz="1600" dirty="0" smtClean="0"/>
              <a:t>project.</a:t>
            </a:r>
          </a:p>
          <a:p>
            <a:pPr marL="452438" lvl="1" indent="-222250">
              <a:buFont typeface="+mj-lt"/>
              <a:buAutoNum type="arabicPeriod"/>
            </a:pPr>
            <a:r>
              <a:rPr lang="en-US" sz="1600" dirty="0" smtClean="0"/>
              <a:t>Enter </a:t>
            </a:r>
            <a:r>
              <a:rPr lang="en-US" sz="1600" dirty="0"/>
              <a:t>a Name for your </a:t>
            </a:r>
            <a:r>
              <a:rPr lang="en-US" sz="1600" dirty="0" smtClean="0"/>
              <a:t>project</a:t>
            </a:r>
          </a:p>
          <a:p>
            <a:pPr marL="452438" lvl="1" indent="-222250">
              <a:buFont typeface="+mj-lt"/>
              <a:buAutoNum type="arabicPeriod"/>
            </a:pPr>
            <a:r>
              <a:rPr lang="en-US" sz="1600" dirty="0" smtClean="0"/>
              <a:t>Select </a:t>
            </a:r>
            <a:r>
              <a:rPr lang="en-US" sz="1600" dirty="0"/>
              <a:t>a Spark </a:t>
            </a:r>
            <a:r>
              <a:rPr lang="en-US" sz="1600" dirty="0" smtClean="0"/>
              <a:t>Service</a:t>
            </a:r>
          </a:p>
          <a:p>
            <a:pPr marL="452438" lvl="1" indent="-222250">
              <a:buFont typeface="+mj-lt"/>
              <a:buAutoNum type="arabicPeriod"/>
            </a:pPr>
            <a:r>
              <a:rPr lang="en-US" sz="1600" dirty="0" smtClean="0"/>
              <a:t>Click </a:t>
            </a:r>
            <a:r>
              <a:rPr lang="en-US" sz="1600" dirty="0"/>
              <a:t>Create</a:t>
            </a:r>
          </a:p>
          <a:p>
            <a:endParaRPr lang="en-US" sz="1600" dirty="0" smtClean="0"/>
          </a:p>
          <a:p>
            <a:r>
              <a:rPr lang="en-US" sz="1600" dirty="0" smtClean="0">
                <a:solidFill>
                  <a:srgbClr val="215968"/>
                </a:solidFill>
              </a:rPr>
              <a:t>From </a:t>
            </a:r>
            <a:r>
              <a:rPr lang="en-US" sz="1600" dirty="0">
                <a:solidFill>
                  <a:srgbClr val="215968"/>
                </a:solidFill>
              </a:rPr>
              <a:t>within the new project, you will create your notebook</a:t>
            </a:r>
            <a:r>
              <a:rPr lang="en-US" sz="1600" dirty="0" smtClean="0">
                <a:solidFill>
                  <a:srgbClr val="215968"/>
                </a:solidFill>
              </a:rPr>
              <a:t>:</a:t>
            </a:r>
            <a:endParaRPr lang="en-US" sz="1600" dirty="0">
              <a:solidFill>
                <a:srgbClr val="215968"/>
              </a:solidFill>
            </a:endParaRPr>
          </a:p>
          <a:p>
            <a:pPr marL="452438" indent="-222250">
              <a:buFont typeface="+mj-lt"/>
              <a:buAutoNum type="arabicPeriod"/>
            </a:pPr>
            <a:r>
              <a:rPr lang="en-US" sz="1600" dirty="0"/>
              <a:t>Click add notebooks</a:t>
            </a:r>
          </a:p>
          <a:p>
            <a:pPr marL="452438" indent="-222250">
              <a:buFont typeface="+mj-lt"/>
              <a:buAutoNum type="arabicPeriod"/>
            </a:pPr>
            <a:r>
              <a:rPr lang="en-US" sz="1600" dirty="0"/>
              <a:t>Click the Blank tab in the Create Notebook form</a:t>
            </a:r>
          </a:p>
          <a:p>
            <a:pPr marL="452438" indent="-222250">
              <a:buFont typeface="+mj-lt"/>
              <a:buAutoNum type="arabicPeriod"/>
            </a:pPr>
            <a:r>
              <a:rPr lang="en-US" sz="1600" dirty="0"/>
              <a:t>Enter a Name for the notebook</a:t>
            </a:r>
          </a:p>
          <a:p>
            <a:pPr marL="452438" indent="-222250">
              <a:buFont typeface="+mj-lt"/>
              <a:buAutoNum type="arabicPeriod"/>
            </a:pPr>
            <a:r>
              <a:rPr lang="en-US" sz="1600" dirty="0"/>
              <a:t>Select Python 2 for the Language</a:t>
            </a:r>
          </a:p>
          <a:p>
            <a:pPr marL="452438" indent="-222250">
              <a:buFont typeface="+mj-lt"/>
              <a:buAutoNum type="arabicPeriod"/>
            </a:pPr>
            <a:r>
              <a:rPr lang="en-US" sz="1600" dirty="0"/>
              <a:t>Select 1.6 for the Spark version</a:t>
            </a:r>
          </a:p>
          <a:p>
            <a:pPr marL="452438" indent="-222250">
              <a:buFont typeface="+mj-lt"/>
              <a:buAutoNum type="arabicPeriod"/>
            </a:pPr>
            <a:r>
              <a:rPr lang="en-US" sz="1600" dirty="0"/>
              <a:t>Select the Spark Service</a:t>
            </a:r>
          </a:p>
          <a:p>
            <a:pPr marL="452438" indent="-222250">
              <a:buFont typeface="+mj-lt"/>
              <a:buAutoNum type="arabicPeriod"/>
            </a:pPr>
            <a:r>
              <a:rPr lang="en-US" sz="1600" dirty="0"/>
              <a:t>Click Create Notebook</a:t>
            </a:r>
          </a:p>
        </p:txBody>
      </p:sp>
      <p:sp>
        <p:nvSpPr>
          <p:cNvPr id="3" name="Title 2"/>
          <p:cNvSpPr>
            <a:spLocks noGrp="1"/>
          </p:cNvSpPr>
          <p:nvPr>
            <p:ph type="title"/>
          </p:nvPr>
        </p:nvSpPr>
        <p:spPr/>
        <p:txBody>
          <a:bodyPr/>
          <a:lstStyle/>
          <a:p>
            <a:r>
              <a:rPr lang="en-US" dirty="0" smtClean="0"/>
              <a:t>Create a blank new </a:t>
            </a:r>
            <a:r>
              <a:rPr lang="en-US" dirty="0"/>
              <a:t>n</a:t>
            </a:r>
            <a:r>
              <a:rPr lang="en-US" dirty="0" smtClean="0"/>
              <a:t>otebook</a:t>
            </a:r>
            <a:endParaRPr lang="en-US" dirty="0"/>
          </a:p>
        </p:txBody>
      </p:sp>
    </p:spTree>
    <p:extLst>
      <p:ext uri="{BB962C8B-B14F-4D97-AF65-F5344CB8AC3E}">
        <p14:creationId xmlns:p14="http://schemas.microsoft.com/office/powerpoint/2010/main" val="9417549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113" y="176189"/>
            <a:ext cx="8545512" cy="547690"/>
          </a:xfrm>
        </p:spPr>
        <p:txBody>
          <a:bodyPr/>
          <a:lstStyle/>
          <a:p>
            <a:r>
              <a:rPr lang="en-US" dirty="0" smtClean="0"/>
              <a:t>You can also import the complete notebook</a:t>
            </a:r>
            <a:endParaRPr lang="en-US" dirty="0"/>
          </a:p>
        </p:txBody>
      </p:sp>
      <p:sp>
        <p:nvSpPr>
          <p:cNvPr id="3" name="TextBox 2"/>
          <p:cNvSpPr txBox="1"/>
          <p:nvPr/>
        </p:nvSpPr>
        <p:spPr>
          <a:xfrm>
            <a:off x="86399" y="1092556"/>
            <a:ext cx="3896484" cy="37084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14288" rtlCol="0" anchor="t" anchorCtr="0">
            <a:noAutofit/>
          </a:bodyPr>
          <a:lstStyle/>
          <a:p>
            <a:endParaRPr lang="en-US" sz="1600" dirty="0" smtClean="0">
              <a:solidFill>
                <a:schemeClr val="accent6">
                  <a:lumMod val="75000"/>
                </a:schemeClr>
              </a:solidFill>
            </a:endParaRPr>
          </a:p>
          <a:p>
            <a:pPr marL="452438" indent="-222250">
              <a:buFont typeface="+mj-lt"/>
              <a:buAutoNum type="arabicPeriod"/>
            </a:pPr>
            <a:r>
              <a:rPr lang="en-US" sz="1600" dirty="0"/>
              <a:t>Click add notebooks</a:t>
            </a:r>
          </a:p>
          <a:p>
            <a:pPr marL="452438" indent="-222250">
              <a:buFont typeface="+mj-lt"/>
              <a:buAutoNum type="arabicPeriod"/>
            </a:pPr>
            <a:r>
              <a:rPr lang="en-US" sz="1600" dirty="0"/>
              <a:t>Click the </a:t>
            </a:r>
            <a:r>
              <a:rPr lang="en-US" sz="1600" dirty="0" smtClean="0"/>
              <a:t>From URL tab </a:t>
            </a:r>
            <a:r>
              <a:rPr lang="en-US" sz="1600" dirty="0"/>
              <a:t>in the Create Notebook form</a:t>
            </a:r>
          </a:p>
          <a:p>
            <a:pPr marL="452438" indent="-222250">
              <a:buFont typeface="+mj-lt"/>
              <a:buAutoNum type="arabicPeriod"/>
            </a:pPr>
            <a:r>
              <a:rPr lang="en-US" sz="1600" dirty="0"/>
              <a:t>Enter a Name for the notebook</a:t>
            </a:r>
          </a:p>
          <a:p>
            <a:pPr marL="452438" indent="-222250">
              <a:buFont typeface="+mj-lt"/>
              <a:buAutoNum type="arabicPeriod"/>
            </a:pPr>
            <a:r>
              <a:rPr lang="en-US" sz="1600" dirty="0"/>
              <a:t>I</a:t>
            </a:r>
            <a:r>
              <a:rPr lang="en-US" sz="1600" dirty="0" smtClean="0"/>
              <a:t>n the Notebook URL enter: </a:t>
            </a:r>
            <a:r>
              <a:rPr lang="en-US" sz="1600" dirty="0" smtClean="0">
                <a:hlinkClick r:id="rId2"/>
              </a:rPr>
              <a:t>http://ibm.biz/PixieDustBootcampDownload</a:t>
            </a:r>
            <a:endParaRPr lang="en-US" sz="1600" dirty="0"/>
          </a:p>
          <a:p>
            <a:pPr marL="452438" indent="-222250">
              <a:buFont typeface="+mj-lt"/>
              <a:buAutoNum type="arabicPeriod"/>
            </a:pPr>
            <a:r>
              <a:rPr lang="en-US" sz="1600" dirty="0" smtClean="0"/>
              <a:t>Click </a:t>
            </a:r>
            <a:r>
              <a:rPr lang="en-US" sz="1600" dirty="0"/>
              <a:t>Create Notebook</a:t>
            </a:r>
          </a:p>
          <a:p>
            <a:endParaRPr lang="en-US" sz="1600" dirty="0" smtClean="0">
              <a:solidFill>
                <a:schemeClr val="accent6">
                  <a:lumMod val="75000"/>
                </a:schemeClr>
              </a:solidFill>
            </a:endParaRPr>
          </a:p>
        </p:txBody>
      </p:sp>
      <p:pic>
        <p:nvPicPr>
          <p:cNvPr id="4" name="Picture 3"/>
          <p:cNvPicPr>
            <a:picLocks noChangeAspect="1"/>
          </p:cNvPicPr>
          <p:nvPr/>
        </p:nvPicPr>
        <p:blipFill>
          <a:blip r:embed="rId3"/>
          <a:stretch>
            <a:fillRect/>
          </a:stretch>
        </p:blipFill>
        <p:spPr>
          <a:xfrm>
            <a:off x="3766897" y="1074773"/>
            <a:ext cx="5282072" cy="3677232"/>
          </a:xfrm>
          <a:prstGeom prst="rect">
            <a:avLst/>
          </a:prstGeom>
          <a:ln>
            <a:solidFill>
              <a:srgbClr val="A6A6A6"/>
            </a:solidFill>
          </a:ln>
        </p:spPr>
      </p:pic>
      <p:sp>
        <p:nvSpPr>
          <p:cNvPr id="5" name="Rectangle 4"/>
          <p:cNvSpPr/>
          <p:nvPr/>
        </p:nvSpPr>
        <p:spPr>
          <a:xfrm>
            <a:off x="1223322" y="681504"/>
            <a:ext cx="7165788" cy="369332"/>
          </a:xfrm>
          <a:prstGeom prst="rect">
            <a:avLst/>
          </a:prstGeom>
        </p:spPr>
        <p:txBody>
          <a:bodyPr wrap="square">
            <a:spAutoFit/>
          </a:bodyPr>
          <a:lstStyle/>
          <a:p>
            <a:r>
              <a:rPr lang="en-US" b="1" dirty="0">
                <a:solidFill>
                  <a:schemeClr val="accent6">
                    <a:lumMod val="75000"/>
                  </a:schemeClr>
                </a:solidFill>
              </a:rPr>
              <a:t>Skip this page if you prefer to start from a blank notebook.</a:t>
            </a:r>
          </a:p>
        </p:txBody>
      </p:sp>
    </p:spTree>
    <p:extLst>
      <p:ext uri="{BB962C8B-B14F-4D97-AF65-F5344CB8AC3E}">
        <p14:creationId xmlns:p14="http://schemas.microsoft.com/office/powerpoint/2010/main" val="3040431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76559" y="1064739"/>
            <a:ext cx="8627616" cy="34735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14288" rtlCol="0" anchor="ctr">
            <a:normAutofit/>
          </a:bodyPr>
          <a:lstStyle/>
          <a:p>
            <a:pPr marL="321461" indent="-321461">
              <a:lnSpc>
                <a:spcPct val="120000"/>
              </a:lnSpc>
              <a:buFont typeface="Arial"/>
              <a:buChar char="•"/>
            </a:pPr>
            <a:r>
              <a:rPr lang="en-US" sz="2300" dirty="0">
                <a:solidFill>
                  <a:schemeClr val="bg2">
                    <a:lumMod val="10000"/>
                  </a:schemeClr>
                </a:solidFill>
              </a:rPr>
              <a:t>When you use a notebook in DSX, you can run a cell only by selecting it, then going to the toolbar and clicking on the Run Cell (▸) button. When a cell is running, an [*] is shown beside the cell. Once the cell has finished the asterisks is replaced by a number.</a:t>
            </a:r>
          </a:p>
          <a:p>
            <a:pPr marL="321461" indent="-321461">
              <a:lnSpc>
                <a:spcPct val="120000"/>
              </a:lnSpc>
              <a:buFont typeface="Arial"/>
              <a:buChar char="•"/>
            </a:pPr>
            <a:r>
              <a:rPr lang="en-US" sz="2300" dirty="0">
                <a:solidFill>
                  <a:schemeClr val="bg2">
                    <a:lumMod val="10000"/>
                  </a:schemeClr>
                </a:solidFill>
              </a:rPr>
              <a:t>If you don’t see the Jupyter toolbar showing the Run Cell (▸) button and other notebook controls, you are not in edit mode. Go to the dark blue toolbar above the notebook and click the edit (pencil) icon.</a:t>
            </a:r>
          </a:p>
        </p:txBody>
      </p:sp>
      <p:sp>
        <p:nvSpPr>
          <p:cNvPr id="3" name="Title 2"/>
          <p:cNvSpPr>
            <a:spLocks noGrp="1"/>
          </p:cNvSpPr>
          <p:nvPr>
            <p:ph type="title"/>
          </p:nvPr>
        </p:nvSpPr>
        <p:spPr/>
        <p:txBody>
          <a:bodyPr/>
          <a:lstStyle/>
          <a:p>
            <a:r>
              <a:rPr lang="en-US" dirty="0" smtClean="0"/>
              <a:t>Make sure your Notebook is in Edit Mode</a:t>
            </a:r>
            <a:endParaRPr lang="en-US" dirty="0"/>
          </a:p>
        </p:txBody>
      </p:sp>
    </p:spTree>
    <p:extLst>
      <p:ext uri="{BB962C8B-B14F-4D97-AF65-F5344CB8AC3E}">
        <p14:creationId xmlns:p14="http://schemas.microsoft.com/office/powerpoint/2010/main" val="32219494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69401</TotalTime>
  <Words>3210</Words>
  <Application>Microsoft Macintosh PowerPoint</Application>
  <PresentationFormat>On-screen Show (16:9)</PresentationFormat>
  <Paragraphs>356</Paragraphs>
  <Slides>39</Slides>
  <Notes>1</Notes>
  <HiddenSlides>0</HiddenSlides>
  <MMClips>0</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Office Theme</vt:lpstr>
      <vt:lpstr>PowerPoint Presentation</vt:lpstr>
      <vt:lpstr>What you will learn in this Workshop</vt:lpstr>
      <vt:lpstr>Info before we start</vt:lpstr>
      <vt:lpstr>DSX</vt:lpstr>
      <vt:lpstr>Sign Up</vt:lpstr>
      <vt:lpstr>Sign In</vt:lpstr>
      <vt:lpstr>Create a blank new notebook</vt:lpstr>
      <vt:lpstr>You can also import the complete notebook</vt:lpstr>
      <vt:lpstr>Make sure your Notebook is in Edit Mode</vt:lpstr>
      <vt:lpstr>Edit Mode</vt:lpstr>
      <vt:lpstr>PixieDust</vt:lpstr>
      <vt:lpstr>Make sure PixieDust is at the latest version</vt:lpstr>
      <vt:lpstr>Import PixieDust</vt:lpstr>
      <vt:lpstr>Import San Francisco traffic accidents data</vt:lpstr>
      <vt:lpstr>Explore the Data</vt:lpstr>
      <vt:lpstr>Initial Exploration</vt:lpstr>
      <vt:lpstr>Results</vt:lpstr>
      <vt:lpstr>More data exploration and hypothesis</vt:lpstr>
      <vt:lpstr>Cleansing the data</vt:lpstr>
      <vt:lpstr>More exploration on the cleansed data</vt:lpstr>
      <vt:lpstr>Some more results</vt:lpstr>
      <vt:lpstr>What have we learned</vt:lpstr>
      <vt:lpstr>Let’s use Spark SQL to focus on TARAVAL</vt:lpstr>
      <vt:lpstr>Exploration on TARAVAL accidents</vt:lpstr>
      <vt:lpstr>Map Visualization</vt:lpstr>
      <vt:lpstr>Let’s recap</vt:lpstr>
      <vt:lpstr>What are PixieApps</vt:lpstr>
      <vt:lpstr>PixieApp Hello Word</vt:lpstr>
      <vt:lpstr>PixieApp HelloWorld with Data</vt:lpstr>
      <vt:lpstr>Back to our San Francisco Data</vt:lpstr>
      <vt:lpstr>PixieApp Dashboard</vt:lpstr>
      <vt:lpstr>PixieApp Dashboard</vt:lpstr>
      <vt:lpstr>Generating the pd_options for the Map</vt:lpstr>
      <vt:lpstr>Format the PixieDust JSON Metadata</vt:lpstr>
      <vt:lpstr>Initialize the pd_options</vt:lpstr>
      <vt:lpstr>PixieApp Dashboard</vt:lpstr>
      <vt:lpstr>PixieApp Dashboard</vt:lpstr>
      <vt:lpstr>Run the PixieApp Dashboard</vt:lpstr>
      <vt:lpstr>Final Thoughts</vt:lpstr>
    </vt:vector>
  </TitlesOfParts>
  <Company>IBM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Taieb</dc:creator>
  <cp:lastModifiedBy>David Taieb</cp:lastModifiedBy>
  <cp:revision>556</cp:revision>
  <dcterms:created xsi:type="dcterms:W3CDTF">2016-04-22T21:24:43Z</dcterms:created>
  <dcterms:modified xsi:type="dcterms:W3CDTF">2017-06-06T07:55:03Z</dcterms:modified>
</cp:coreProperties>
</file>

<file path=docProps/thumbnail.jpeg>
</file>